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96"/>
  </p:notesMasterIdLst>
  <p:sldIdLst>
    <p:sldId id="257" r:id="rId2"/>
    <p:sldId id="260" r:id="rId3"/>
    <p:sldId id="258" r:id="rId4"/>
    <p:sldId id="271" r:id="rId5"/>
    <p:sldId id="268" r:id="rId6"/>
    <p:sldId id="269" r:id="rId7"/>
    <p:sldId id="272" r:id="rId8"/>
    <p:sldId id="270" r:id="rId9"/>
    <p:sldId id="273" r:id="rId10"/>
    <p:sldId id="266" r:id="rId11"/>
    <p:sldId id="275" r:id="rId12"/>
    <p:sldId id="276" r:id="rId13"/>
    <p:sldId id="277" r:id="rId14"/>
    <p:sldId id="278" r:id="rId15"/>
    <p:sldId id="281" r:id="rId16"/>
    <p:sldId id="279" r:id="rId17"/>
    <p:sldId id="280"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 id="294" r:id="rId31"/>
    <p:sldId id="295" r:id="rId32"/>
    <p:sldId id="296" r:id="rId33"/>
    <p:sldId id="297" r:id="rId34"/>
    <p:sldId id="298" r:id="rId35"/>
    <p:sldId id="274" r:id="rId36"/>
    <p:sldId id="300" r:id="rId37"/>
    <p:sldId id="301" r:id="rId38"/>
    <p:sldId id="302" r:id="rId39"/>
    <p:sldId id="303" r:id="rId40"/>
    <p:sldId id="306" r:id="rId41"/>
    <p:sldId id="307" r:id="rId42"/>
    <p:sldId id="299" r:id="rId43"/>
    <p:sldId id="305" r:id="rId44"/>
    <p:sldId id="308" r:id="rId45"/>
    <p:sldId id="309" r:id="rId46"/>
    <p:sldId id="310" r:id="rId47"/>
    <p:sldId id="311" r:id="rId48"/>
    <p:sldId id="312" r:id="rId49"/>
    <p:sldId id="313" r:id="rId50"/>
    <p:sldId id="314" r:id="rId51"/>
    <p:sldId id="315" r:id="rId52"/>
    <p:sldId id="316" r:id="rId53"/>
    <p:sldId id="317" r:id="rId54"/>
    <p:sldId id="318" r:id="rId55"/>
    <p:sldId id="319" r:id="rId56"/>
    <p:sldId id="320" r:id="rId57"/>
    <p:sldId id="321" r:id="rId58"/>
    <p:sldId id="323" r:id="rId59"/>
    <p:sldId id="324" r:id="rId60"/>
    <p:sldId id="325" r:id="rId61"/>
    <p:sldId id="326" r:id="rId62"/>
    <p:sldId id="327" r:id="rId63"/>
    <p:sldId id="328" r:id="rId64"/>
    <p:sldId id="330" r:id="rId65"/>
    <p:sldId id="332" r:id="rId66"/>
    <p:sldId id="331" r:id="rId67"/>
    <p:sldId id="333" r:id="rId68"/>
    <p:sldId id="304" r:id="rId69"/>
    <p:sldId id="335" r:id="rId70"/>
    <p:sldId id="338" r:id="rId71"/>
    <p:sldId id="336" r:id="rId72"/>
    <p:sldId id="337" r:id="rId73"/>
    <p:sldId id="339" r:id="rId74"/>
    <p:sldId id="334" r:id="rId75"/>
    <p:sldId id="340" r:id="rId76"/>
    <p:sldId id="341" r:id="rId77"/>
    <p:sldId id="343" r:id="rId78"/>
    <p:sldId id="344" r:id="rId79"/>
    <p:sldId id="346" r:id="rId80"/>
    <p:sldId id="347" r:id="rId81"/>
    <p:sldId id="348" r:id="rId82"/>
    <p:sldId id="349" r:id="rId83"/>
    <p:sldId id="353" r:id="rId84"/>
    <p:sldId id="350" r:id="rId85"/>
    <p:sldId id="351" r:id="rId86"/>
    <p:sldId id="352" r:id="rId87"/>
    <p:sldId id="354" r:id="rId88"/>
    <p:sldId id="355" r:id="rId89"/>
    <p:sldId id="356" r:id="rId90"/>
    <p:sldId id="357" r:id="rId91"/>
    <p:sldId id="358" r:id="rId92"/>
    <p:sldId id="345" r:id="rId93"/>
    <p:sldId id="359" r:id="rId94"/>
    <p:sldId id="264" r:id="rId95"/>
  </p:sldIdLst>
  <p:sldSz cx="9144000" cy="5143500" type="screen16x9"/>
  <p:notesSz cx="6858000" cy="9144000"/>
  <p:embeddedFontLst>
    <p:embeddedFont>
      <p:font typeface="Proxima Nova" panose="02000506030000020004" pitchFamily="2" charset="0"/>
      <p:regular r:id="rId97"/>
      <p:bold r:id="rId98"/>
      <p:italic r:id="rId99"/>
      <p:boldItalic r:id="rId1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65"/>
    <p:restoredTop sz="94643"/>
  </p:normalViewPr>
  <p:slideViewPr>
    <p:cSldViewPr snapToGrid="0" snapToObjects="1">
      <p:cViewPr varScale="1">
        <p:scale>
          <a:sx n="160" d="100"/>
          <a:sy n="160" d="100"/>
        </p:scale>
        <p:origin x="43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font" Target="fonts/font3.fntdata"/><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1.fntdata"/><Relationship Id="rId10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font" Target="fonts/font2.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sv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100"/>
              <a:buFont typeface="Arial"/>
              <a:buNone/>
              <a:defRPr sz="1100" b="0" i="0" u="none" strike="noStrike" cap="none"/>
            </a:lvl1pPr>
            <a:lvl2pPr marL="914400" marR="0" lvl="1" indent="-228600" algn="l" rtl="0">
              <a:spcBef>
                <a:spcPts val="0"/>
              </a:spcBef>
              <a:spcAft>
                <a:spcPts val="0"/>
              </a:spcAft>
              <a:buSzPts val="1100"/>
              <a:buFont typeface="Arial"/>
              <a:buNone/>
              <a:defRPr sz="1100" b="0" i="0" u="none" strike="noStrike" cap="none"/>
            </a:lvl2pPr>
            <a:lvl3pPr marL="1371600" marR="0" lvl="2" indent="-228600" algn="l" rtl="0">
              <a:spcBef>
                <a:spcPts val="0"/>
              </a:spcBef>
              <a:spcAft>
                <a:spcPts val="0"/>
              </a:spcAft>
              <a:buSzPts val="1100"/>
              <a:buFont typeface="Arial"/>
              <a:buNone/>
              <a:defRPr sz="1100" b="0" i="0" u="none" strike="noStrike" cap="none"/>
            </a:lvl3pPr>
            <a:lvl4pPr marL="1828800" marR="0" lvl="3" indent="-228600" algn="l" rtl="0">
              <a:spcBef>
                <a:spcPts val="0"/>
              </a:spcBef>
              <a:spcAft>
                <a:spcPts val="0"/>
              </a:spcAft>
              <a:buSzPts val="1100"/>
              <a:buFont typeface="Arial"/>
              <a:buNone/>
              <a:defRPr sz="1100" b="0" i="0" u="none" strike="noStrike" cap="none"/>
            </a:lvl4pPr>
            <a:lvl5pPr marL="2286000" marR="0" lvl="4" indent="-228600" algn="l" rtl="0">
              <a:spcBef>
                <a:spcPts val="0"/>
              </a:spcBef>
              <a:spcAft>
                <a:spcPts val="0"/>
              </a:spcAft>
              <a:buSzPts val="1100"/>
              <a:buFont typeface="Arial"/>
              <a:buNone/>
              <a:defRPr sz="1100" b="0" i="0" u="none" strike="noStrike" cap="none"/>
            </a:lvl5pPr>
            <a:lvl6pPr marL="2743200" marR="0" lvl="5" indent="-228600" algn="l" rtl="0">
              <a:spcBef>
                <a:spcPts val="0"/>
              </a:spcBef>
              <a:spcAft>
                <a:spcPts val="0"/>
              </a:spcAft>
              <a:buSzPts val="1100"/>
              <a:buFont typeface="Arial"/>
              <a:buNone/>
              <a:defRPr sz="1100" b="0" i="0" u="none" strike="noStrike" cap="none"/>
            </a:lvl6pPr>
            <a:lvl7pPr marL="3200400" marR="0" lvl="6" indent="-228600" algn="l" rtl="0">
              <a:spcBef>
                <a:spcPts val="0"/>
              </a:spcBef>
              <a:spcAft>
                <a:spcPts val="0"/>
              </a:spcAft>
              <a:buSzPts val="1100"/>
              <a:buFont typeface="Arial"/>
              <a:buNone/>
              <a:defRPr sz="1100" b="0" i="0" u="none" strike="noStrike" cap="none"/>
            </a:lvl7pPr>
            <a:lvl8pPr marL="3657600" marR="0" lvl="7" indent="-228600" algn="l" rtl="0">
              <a:spcBef>
                <a:spcPts val="0"/>
              </a:spcBef>
              <a:spcAft>
                <a:spcPts val="0"/>
              </a:spcAft>
              <a:buSzPts val="1100"/>
              <a:buFont typeface="Arial"/>
              <a:buNone/>
              <a:defRPr sz="1100" b="0" i="0" u="none" strike="noStrike" cap="none"/>
            </a:lvl8pPr>
            <a:lvl9pPr marL="4114800" marR="0" lvl="8" indent="-228600" algn="l" rtl="0">
              <a:spcBef>
                <a:spcPts val="0"/>
              </a:spcBef>
              <a:spcAft>
                <a:spcPts val="0"/>
              </a:spcAft>
              <a:buSzPts val="1100"/>
              <a:buFont typeface="Arial"/>
              <a:buNone/>
              <a:defRPr sz="1100" b="0" i="0" u="none" strike="noStrike" cap="none"/>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5166735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80541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976347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944666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124821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8932711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5301416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0472400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9231635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159997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6809396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8344675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9690671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7322310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7807741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7271314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4859171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2993049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7683552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6381545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4989342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0291796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5409673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0223225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439902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4187431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7867828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5962068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57582605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786899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6469959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0336716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6843959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21289437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92990074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8263935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09410000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38685139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5020774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67259537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6717601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11158533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45344735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9405918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9423351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49657919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8978942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2823911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13292436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62926797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20790840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9975394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0971917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49660295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28743723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95180619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8948908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14060266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72530575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76112503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95051462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497613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688663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650361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599" cy="2052599"/>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lvl="1" algn="ctr">
              <a:spcBef>
                <a:spcPts val="0"/>
              </a:spcBef>
              <a:spcAft>
                <a:spcPts val="0"/>
              </a:spcAft>
              <a:buClr>
                <a:schemeClr val="dk1"/>
              </a:buClr>
              <a:buSzPts val="5200"/>
              <a:buFont typeface="Arial"/>
              <a:buNone/>
              <a:defRPr sz="5200">
                <a:solidFill>
                  <a:schemeClr val="dk1"/>
                </a:solidFill>
              </a:defRPr>
            </a:lvl2pPr>
            <a:lvl3pPr lvl="2" algn="ctr">
              <a:spcBef>
                <a:spcPts val="0"/>
              </a:spcBef>
              <a:spcAft>
                <a:spcPts val="0"/>
              </a:spcAft>
              <a:buClr>
                <a:schemeClr val="dk1"/>
              </a:buClr>
              <a:buSzPts val="5200"/>
              <a:buFont typeface="Arial"/>
              <a:buNone/>
              <a:defRPr sz="5200">
                <a:solidFill>
                  <a:schemeClr val="dk1"/>
                </a:solidFill>
              </a:defRPr>
            </a:lvl3pPr>
            <a:lvl4pPr lvl="3" algn="ctr">
              <a:spcBef>
                <a:spcPts val="0"/>
              </a:spcBef>
              <a:spcAft>
                <a:spcPts val="0"/>
              </a:spcAft>
              <a:buClr>
                <a:schemeClr val="dk1"/>
              </a:buClr>
              <a:buSzPts val="5200"/>
              <a:buFont typeface="Arial"/>
              <a:buNone/>
              <a:defRPr sz="5200">
                <a:solidFill>
                  <a:schemeClr val="dk1"/>
                </a:solidFill>
              </a:defRPr>
            </a:lvl4pPr>
            <a:lvl5pPr lvl="4" algn="ctr">
              <a:spcBef>
                <a:spcPts val="0"/>
              </a:spcBef>
              <a:spcAft>
                <a:spcPts val="0"/>
              </a:spcAft>
              <a:buClr>
                <a:schemeClr val="dk1"/>
              </a:buClr>
              <a:buSzPts val="5200"/>
              <a:buFont typeface="Arial"/>
              <a:buNone/>
              <a:defRPr sz="5200">
                <a:solidFill>
                  <a:schemeClr val="dk1"/>
                </a:solidFill>
              </a:defRPr>
            </a:lvl5pPr>
            <a:lvl6pPr lvl="5" algn="ctr">
              <a:spcBef>
                <a:spcPts val="0"/>
              </a:spcBef>
              <a:spcAft>
                <a:spcPts val="0"/>
              </a:spcAft>
              <a:buClr>
                <a:schemeClr val="dk1"/>
              </a:buClr>
              <a:buSzPts val="5200"/>
              <a:buFont typeface="Arial"/>
              <a:buNone/>
              <a:defRPr sz="5200">
                <a:solidFill>
                  <a:schemeClr val="dk1"/>
                </a:solidFill>
              </a:defRPr>
            </a:lvl6pPr>
            <a:lvl7pPr lvl="6" algn="ctr">
              <a:spcBef>
                <a:spcPts val="0"/>
              </a:spcBef>
              <a:spcAft>
                <a:spcPts val="0"/>
              </a:spcAft>
              <a:buClr>
                <a:schemeClr val="dk1"/>
              </a:buClr>
              <a:buSzPts val="5200"/>
              <a:buFont typeface="Arial"/>
              <a:buNone/>
              <a:defRPr sz="5200">
                <a:solidFill>
                  <a:schemeClr val="dk1"/>
                </a:solidFill>
              </a:defRPr>
            </a:lvl7pPr>
            <a:lvl8pPr lvl="7" algn="ctr">
              <a:spcBef>
                <a:spcPts val="0"/>
              </a:spcBef>
              <a:spcAft>
                <a:spcPts val="0"/>
              </a:spcAft>
              <a:buClr>
                <a:schemeClr val="dk1"/>
              </a:buClr>
              <a:buSzPts val="5200"/>
              <a:buFont typeface="Arial"/>
              <a:buNone/>
              <a:defRPr sz="5200">
                <a:solidFill>
                  <a:schemeClr val="dk1"/>
                </a:solidFill>
              </a:defRPr>
            </a:lvl8pPr>
            <a:lvl9pPr lvl="8" algn="ctr">
              <a:spcBef>
                <a:spcPts val="0"/>
              </a:spcBef>
              <a:spcAft>
                <a:spcPts val="0"/>
              </a:spcAft>
              <a:buClr>
                <a:schemeClr val="dk1"/>
              </a:buClr>
              <a:buSzPts val="5200"/>
              <a:buFont typeface="Arial"/>
              <a:buNone/>
              <a:defRPr sz="5200">
                <a:solidFill>
                  <a:schemeClr val="dk1"/>
                </a:solidFill>
              </a:defRPr>
            </a:lvl9pPr>
          </a:lstStyle>
          <a:p>
            <a:endParaRPr/>
          </a:p>
        </p:txBody>
      </p:sp>
      <p:sp>
        <p:nvSpPr>
          <p:cNvPr id="11" name="Google Shape;11;p2"/>
          <p:cNvSpPr txBox="1">
            <a:spLocks noGrp="1"/>
          </p:cNvSpPr>
          <p:nvPr>
            <p:ph type="subTitle" idx="1"/>
          </p:nvPr>
        </p:nvSpPr>
        <p:spPr>
          <a:xfrm>
            <a:off x="311700" y="2834125"/>
            <a:ext cx="8520599"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1pPr>
            <a:lvl2pPr marR="0" lvl="1"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endParaRPr/>
          </a:p>
        </p:txBody>
      </p:sp>
      <p:sp>
        <p:nvSpPr>
          <p:cNvPr id="12" name="Google Shape;12;p2"/>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p:nvPr>
        </p:nvSpPr>
        <p:spPr>
          <a:xfrm>
            <a:off x="311700" y="1106125"/>
            <a:ext cx="8520599"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1pPr>
            <a:lvl2pPr lvl="1" algn="ctr">
              <a:spcBef>
                <a:spcPts val="0"/>
              </a:spcBef>
              <a:spcAft>
                <a:spcPts val="0"/>
              </a:spcAft>
              <a:buClr>
                <a:schemeClr val="dk1"/>
              </a:buClr>
              <a:buSzPts val="12000"/>
              <a:buFont typeface="Arial"/>
              <a:buNone/>
              <a:defRPr sz="12000">
                <a:solidFill>
                  <a:schemeClr val="dk1"/>
                </a:solidFill>
              </a:defRPr>
            </a:lvl2pPr>
            <a:lvl3pPr lvl="2" algn="ctr">
              <a:spcBef>
                <a:spcPts val="0"/>
              </a:spcBef>
              <a:spcAft>
                <a:spcPts val="0"/>
              </a:spcAft>
              <a:buClr>
                <a:schemeClr val="dk1"/>
              </a:buClr>
              <a:buSzPts val="12000"/>
              <a:buFont typeface="Arial"/>
              <a:buNone/>
              <a:defRPr sz="12000">
                <a:solidFill>
                  <a:schemeClr val="dk1"/>
                </a:solidFill>
              </a:defRPr>
            </a:lvl3pPr>
            <a:lvl4pPr lvl="3" algn="ctr">
              <a:spcBef>
                <a:spcPts val="0"/>
              </a:spcBef>
              <a:spcAft>
                <a:spcPts val="0"/>
              </a:spcAft>
              <a:buClr>
                <a:schemeClr val="dk1"/>
              </a:buClr>
              <a:buSzPts val="12000"/>
              <a:buFont typeface="Arial"/>
              <a:buNone/>
              <a:defRPr sz="12000">
                <a:solidFill>
                  <a:schemeClr val="dk1"/>
                </a:solidFill>
              </a:defRPr>
            </a:lvl4pPr>
            <a:lvl5pPr lvl="4" algn="ctr">
              <a:spcBef>
                <a:spcPts val="0"/>
              </a:spcBef>
              <a:spcAft>
                <a:spcPts val="0"/>
              </a:spcAft>
              <a:buClr>
                <a:schemeClr val="dk1"/>
              </a:buClr>
              <a:buSzPts val="12000"/>
              <a:buFont typeface="Arial"/>
              <a:buNone/>
              <a:defRPr sz="12000">
                <a:solidFill>
                  <a:schemeClr val="dk1"/>
                </a:solidFill>
              </a:defRPr>
            </a:lvl5pPr>
            <a:lvl6pPr lvl="5" algn="ctr">
              <a:spcBef>
                <a:spcPts val="0"/>
              </a:spcBef>
              <a:spcAft>
                <a:spcPts val="0"/>
              </a:spcAft>
              <a:buClr>
                <a:schemeClr val="dk1"/>
              </a:buClr>
              <a:buSzPts val="12000"/>
              <a:buFont typeface="Arial"/>
              <a:buNone/>
              <a:defRPr sz="12000">
                <a:solidFill>
                  <a:schemeClr val="dk1"/>
                </a:solidFill>
              </a:defRPr>
            </a:lvl6pPr>
            <a:lvl7pPr lvl="6" algn="ctr">
              <a:spcBef>
                <a:spcPts val="0"/>
              </a:spcBef>
              <a:spcAft>
                <a:spcPts val="0"/>
              </a:spcAft>
              <a:buClr>
                <a:schemeClr val="dk1"/>
              </a:buClr>
              <a:buSzPts val="12000"/>
              <a:buFont typeface="Arial"/>
              <a:buNone/>
              <a:defRPr sz="12000">
                <a:solidFill>
                  <a:schemeClr val="dk1"/>
                </a:solidFill>
              </a:defRPr>
            </a:lvl7pPr>
            <a:lvl8pPr lvl="7" algn="ctr">
              <a:spcBef>
                <a:spcPts val="0"/>
              </a:spcBef>
              <a:spcAft>
                <a:spcPts val="0"/>
              </a:spcAft>
              <a:buClr>
                <a:schemeClr val="dk1"/>
              </a:buClr>
              <a:buSzPts val="12000"/>
              <a:buFont typeface="Arial"/>
              <a:buNone/>
              <a:defRPr sz="12000">
                <a:solidFill>
                  <a:schemeClr val="dk1"/>
                </a:solidFill>
              </a:defRPr>
            </a:lvl8pPr>
            <a:lvl9pPr lvl="8" algn="ctr">
              <a:spcBef>
                <a:spcPts val="0"/>
              </a:spcBef>
              <a:spcAft>
                <a:spcPts val="0"/>
              </a:spcAft>
              <a:buClr>
                <a:schemeClr val="dk1"/>
              </a:buClr>
              <a:buSzPts val="12000"/>
              <a:buFont typeface="Arial"/>
              <a:buNone/>
              <a:defRPr sz="12000">
                <a:solidFill>
                  <a:schemeClr val="dk1"/>
                </a:solidFill>
              </a:defRPr>
            </a:lvl9pPr>
          </a:lstStyle>
          <a:p>
            <a:endParaRPr/>
          </a:p>
        </p:txBody>
      </p:sp>
      <p:sp>
        <p:nvSpPr>
          <p:cNvPr id="46" name="Google Shape;46;p11"/>
          <p:cNvSpPr txBox="1">
            <a:spLocks noGrp="1"/>
          </p:cNvSpPr>
          <p:nvPr>
            <p:ph type="body" idx="1"/>
          </p:nvPr>
        </p:nvSpPr>
        <p:spPr>
          <a:xfrm>
            <a:off x="311700" y="3152225"/>
            <a:ext cx="8520599" cy="1300800"/>
          </a:xfrm>
          <a:prstGeom prst="rect">
            <a:avLst/>
          </a:prstGeom>
          <a:noFill/>
          <a:ln>
            <a:noFill/>
          </a:ln>
        </p:spPr>
        <p:txBody>
          <a:bodyPr spcFirstLastPara="1" wrap="square" lIns="91425" tIns="91425" rIns="91425" bIns="91425" anchor="t" anchorCtr="0"/>
          <a:lstStyle>
            <a:lvl1pPr marL="457200" marR="0" lvl="0" indent="-228600" algn="ctr" rtl="0">
              <a:lnSpc>
                <a:spcPct val="115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1pPr>
            <a:lvl2pPr marL="914400" marR="0" lvl="1" indent="-228600" algn="ctr"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2pPr>
            <a:lvl3pPr marL="1371600" marR="0" lvl="2" indent="-228600" algn="ctr"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3pPr>
            <a:lvl4pPr marL="1828800" marR="0" lvl="3" indent="-228600" algn="ctr"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4pPr>
            <a:lvl5pPr marL="2286000" marR="0" lvl="4" indent="-228600" algn="ctr"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5pPr>
            <a:lvl6pPr marL="2743200" marR="0" lvl="5" indent="-228600" algn="ctr"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6pPr>
            <a:lvl7pPr marL="3200400" marR="0" lvl="6" indent="-228600" algn="ctr"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7pPr>
            <a:lvl8pPr marL="3657600" marR="0" lvl="7" indent="-228600" algn="ctr"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8pPr>
            <a:lvl9pPr marL="4114800" marR="0" lvl="8" indent="-228600" algn="ctr" rtl="0">
              <a:lnSpc>
                <a:spcPct val="115000"/>
              </a:lnSpc>
              <a:spcBef>
                <a:spcPts val="1600"/>
              </a:spcBef>
              <a:spcAft>
                <a:spcPts val="1600"/>
              </a:spcAft>
              <a:buClr>
                <a:schemeClr val="lt2"/>
              </a:buClr>
              <a:buSzPts val="1400"/>
              <a:buFont typeface="Arial"/>
              <a:buNone/>
              <a:defRPr sz="1400" b="0" i="0" u="none" strike="noStrike" cap="none">
                <a:solidFill>
                  <a:schemeClr val="lt2"/>
                </a:solidFill>
                <a:latin typeface="Arial"/>
                <a:ea typeface="Arial"/>
                <a:cs typeface="Arial"/>
                <a:sym typeface="Arial"/>
              </a:defRPr>
            </a:lvl9pPr>
          </a:lstStyle>
          <a:p>
            <a:endParaRPr/>
          </a:p>
        </p:txBody>
      </p:sp>
      <p:sp>
        <p:nvSpPr>
          <p:cNvPr id="47" name="Google Shape;47;p11"/>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445025"/>
            <a:ext cx="8520599" cy="572699"/>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lvl="1">
              <a:spcBef>
                <a:spcPts val="0"/>
              </a:spcBef>
              <a:spcAft>
                <a:spcPts val="0"/>
              </a:spcAft>
              <a:buClr>
                <a:schemeClr val="dk1"/>
              </a:buClr>
              <a:buSzPts val="2800"/>
              <a:buFont typeface="Arial"/>
              <a:buNone/>
              <a:defRPr sz="2800">
                <a:solidFill>
                  <a:schemeClr val="dk1"/>
                </a:solidFill>
              </a:defRPr>
            </a:lvl2pPr>
            <a:lvl3pPr lvl="2">
              <a:spcBef>
                <a:spcPts val="0"/>
              </a:spcBef>
              <a:spcAft>
                <a:spcPts val="0"/>
              </a:spcAft>
              <a:buClr>
                <a:schemeClr val="dk1"/>
              </a:buClr>
              <a:buSzPts val="2800"/>
              <a:buFont typeface="Arial"/>
              <a:buNone/>
              <a:defRPr sz="2800">
                <a:solidFill>
                  <a:schemeClr val="dk1"/>
                </a:solidFill>
              </a:defRPr>
            </a:lvl3pPr>
            <a:lvl4pPr lvl="3">
              <a:spcBef>
                <a:spcPts val="0"/>
              </a:spcBef>
              <a:spcAft>
                <a:spcPts val="0"/>
              </a:spcAft>
              <a:buClr>
                <a:schemeClr val="dk1"/>
              </a:buClr>
              <a:buSzPts val="2800"/>
              <a:buFont typeface="Arial"/>
              <a:buNone/>
              <a:defRPr sz="2800">
                <a:solidFill>
                  <a:schemeClr val="dk1"/>
                </a:solidFill>
              </a:defRPr>
            </a:lvl4pPr>
            <a:lvl5pPr lvl="4">
              <a:spcBef>
                <a:spcPts val="0"/>
              </a:spcBef>
              <a:spcAft>
                <a:spcPts val="0"/>
              </a:spcAft>
              <a:buClr>
                <a:schemeClr val="dk1"/>
              </a:buClr>
              <a:buSzPts val="2800"/>
              <a:buFont typeface="Arial"/>
              <a:buNone/>
              <a:defRPr sz="2800">
                <a:solidFill>
                  <a:schemeClr val="dk1"/>
                </a:solidFill>
              </a:defRPr>
            </a:lvl5pPr>
            <a:lvl6pPr lvl="5">
              <a:spcBef>
                <a:spcPts val="0"/>
              </a:spcBef>
              <a:spcAft>
                <a:spcPts val="0"/>
              </a:spcAft>
              <a:buClr>
                <a:schemeClr val="dk1"/>
              </a:buClr>
              <a:buSzPts val="2800"/>
              <a:buFont typeface="Arial"/>
              <a:buNone/>
              <a:defRPr sz="2800">
                <a:solidFill>
                  <a:schemeClr val="dk1"/>
                </a:solidFill>
              </a:defRPr>
            </a:lvl6pPr>
            <a:lvl7pPr lvl="6">
              <a:spcBef>
                <a:spcPts val="0"/>
              </a:spcBef>
              <a:spcAft>
                <a:spcPts val="0"/>
              </a:spcAft>
              <a:buClr>
                <a:schemeClr val="dk1"/>
              </a:buClr>
              <a:buSzPts val="2800"/>
              <a:buFont typeface="Arial"/>
              <a:buNone/>
              <a:defRPr sz="2800">
                <a:solidFill>
                  <a:schemeClr val="dk1"/>
                </a:solidFill>
              </a:defRPr>
            </a:lvl7pPr>
            <a:lvl8pPr lvl="7">
              <a:spcBef>
                <a:spcPts val="0"/>
              </a:spcBef>
              <a:spcAft>
                <a:spcPts val="0"/>
              </a:spcAft>
              <a:buClr>
                <a:schemeClr val="dk1"/>
              </a:buClr>
              <a:buSzPts val="2800"/>
              <a:buFont typeface="Arial"/>
              <a:buNone/>
              <a:defRPr sz="2800">
                <a:solidFill>
                  <a:schemeClr val="dk1"/>
                </a:solidFill>
              </a:defRPr>
            </a:lvl8pPr>
            <a:lvl9pPr lvl="8">
              <a:spcBef>
                <a:spcPts val="0"/>
              </a:spcBef>
              <a:spcAft>
                <a:spcPts val="0"/>
              </a:spcAft>
              <a:buClr>
                <a:schemeClr val="dk1"/>
              </a:buClr>
              <a:buSzPts val="2800"/>
              <a:buFont typeface="Arial"/>
              <a:buNone/>
              <a:defRPr sz="2800">
                <a:solidFill>
                  <a:schemeClr val="dk1"/>
                </a:solidFill>
              </a:defRPr>
            </a:lvl9pPr>
          </a:lstStyle>
          <a:p>
            <a:endParaRPr/>
          </a:p>
        </p:txBody>
      </p:sp>
      <p:sp>
        <p:nvSpPr>
          <p:cNvPr id="15" name="Google Shape;15;p3"/>
          <p:cNvSpPr txBox="1">
            <a:spLocks noGrp="1"/>
          </p:cNvSpPr>
          <p:nvPr>
            <p:ph type="body" idx="1"/>
          </p:nvPr>
        </p:nvSpPr>
        <p:spPr>
          <a:xfrm>
            <a:off x="311700" y="1152475"/>
            <a:ext cx="8520599" cy="3416400"/>
          </a:xfrm>
          <a:prstGeom prst="rect">
            <a:avLst/>
          </a:prstGeom>
          <a:noFill/>
          <a:ln>
            <a:noFill/>
          </a:ln>
        </p:spPr>
        <p:txBody>
          <a:bodyPr spcFirstLastPara="1" wrap="square" lIns="91425" tIns="91425" rIns="91425" bIns="91425" anchor="t" anchorCtr="0"/>
          <a:lstStyle>
            <a:lvl1pPr marL="457200" marR="0" lvl="0" indent="-228600" algn="l" rtl="0">
              <a:lnSpc>
                <a:spcPct val="115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1pPr>
            <a:lvl2pPr marL="914400" marR="0" lvl="1"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2pPr>
            <a:lvl3pPr marL="1371600" marR="0" lvl="2"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3pPr>
            <a:lvl4pPr marL="1828800" marR="0" lvl="3"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4pPr>
            <a:lvl5pPr marL="2286000" marR="0" lvl="4"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5pPr>
            <a:lvl6pPr marL="2743200" marR="0" lvl="5"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6pPr>
            <a:lvl7pPr marL="3200400" marR="0" lvl="6"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7pPr>
            <a:lvl8pPr marL="3657600" marR="0" lvl="7"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8pPr>
            <a:lvl9pPr marL="4114800" marR="0" lvl="8" indent="-228600" algn="l" rtl="0">
              <a:lnSpc>
                <a:spcPct val="115000"/>
              </a:lnSpc>
              <a:spcBef>
                <a:spcPts val="1600"/>
              </a:spcBef>
              <a:spcAft>
                <a:spcPts val="1600"/>
              </a:spcAft>
              <a:buClr>
                <a:schemeClr val="lt2"/>
              </a:buClr>
              <a:buSzPts val="1400"/>
              <a:buFont typeface="Arial"/>
              <a:buNone/>
              <a:defRPr sz="1400" b="0" i="0" u="none" strike="noStrike" cap="none">
                <a:solidFill>
                  <a:schemeClr val="lt2"/>
                </a:solidFill>
                <a:latin typeface="Arial"/>
                <a:ea typeface="Arial"/>
                <a:cs typeface="Arial"/>
                <a:sym typeface="Arial"/>
              </a:defRPr>
            </a:lvl9pPr>
          </a:lstStyle>
          <a:p>
            <a:endParaRPr/>
          </a:p>
        </p:txBody>
      </p:sp>
      <p:sp>
        <p:nvSpPr>
          <p:cNvPr id="16" name="Google Shape;16;p3"/>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150850"/>
            <a:ext cx="8520599"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lvl="1" algn="ctr">
              <a:spcBef>
                <a:spcPts val="0"/>
              </a:spcBef>
              <a:spcAft>
                <a:spcPts val="0"/>
              </a:spcAft>
              <a:buClr>
                <a:schemeClr val="dk1"/>
              </a:buClr>
              <a:buSzPts val="3600"/>
              <a:buFont typeface="Arial"/>
              <a:buNone/>
              <a:defRPr sz="3600">
                <a:solidFill>
                  <a:schemeClr val="dk1"/>
                </a:solidFill>
              </a:defRPr>
            </a:lvl2pPr>
            <a:lvl3pPr lvl="2" algn="ctr">
              <a:spcBef>
                <a:spcPts val="0"/>
              </a:spcBef>
              <a:spcAft>
                <a:spcPts val="0"/>
              </a:spcAft>
              <a:buClr>
                <a:schemeClr val="dk1"/>
              </a:buClr>
              <a:buSzPts val="3600"/>
              <a:buFont typeface="Arial"/>
              <a:buNone/>
              <a:defRPr sz="3600">
                <a:solidFill>
                  <a:schemeClr val="dk1"/>
                </a:solidFill>
              </a:defRPr>
            </a:lvl3pPr>
            <a:lvl4pPr lvl="3" algn="ctr">
              <a:spcBef>
                <a:spcPts val="0"/>
              </a:spcBef>
              <a:spcAft>
                <a:spcPts val="0"/>
              </a:spcAft>
              <a:buClr>
                <a:schemeClr val="dk1"/>
              </a:buClr>
              <a:buSzPts val="3600"/>
              <a:buFont typeface="Arial"/>
              <a:buNone/>
              <a:defRPr sz="3600">
                <a:solidFill>
                  <a:schemeClr val="dk1"/>
                </a:solidFill>
              </a:defRPr>
            </a:lvl4pPr>
            <a:lvl5pPr lvl="4" algn="ctr">
              <a:spcBef>
                <a:spcPts val="0"/>
              </a:spcBef>
              <a:spcAft>
                <a:spcPts val="0"/>
              </a:spcAft>
              <a:buClr>
                <a:schemeClr val="dk1"/>
              </a:buClr>
              <a:buSzPts val="3600"/>
              <a:buFont typeface="Arial"/>
              <a:buNone/>
              <a:defRPr sz="3600">
                <a:solidFill>
                  <a:schemeClr val="dk1"/>
                </a:solidFill>
              </a:defRPr>
            </a:lvl5pPr>
            <a:lvl6pPr lvl="5" algn="ctr">
              <a:spcBef>
                <a:spcPts val="0"/>
              </a:spcBef>
              <a:spcAft>
                <a:spcPts val="0"/>
              </a:spcAft>
              <a:buClr>
                <a:schemeClr val="dk1"/>
              </a:buClr>
              <a:buSzPts val="3600"/>
              <a:buFont typeface="Arial"/>
              <a:buNone/>
              <a:defRPr sz="3600">
                <a:solidFill>
                  <a:schemeClr val="dk1"/>
                </a:solidFill>
              </a:defRPr>
            </a:lvl6pPr>
            <a:lvl7pPr lvl="6" algn="ctr">
              <a:spcBef>
                <a:spcPts val="0"/>
              </a:spcBef>
              <a:spcAft>
                <a:spcPts val="0"/>
              </a:spcAft>
              <a:buClr>
                <a:schemeClr val="dk1"/>
              </a:buClr>
              <a:buSzPts val="3600"/>
              <a:buFont typeface="Arial"/>
              <a:buNone/>
              <a:defRPr sz="3600">
                <a:solidFill>
                  <a:schemeClr val="dk1"/>
                </a:solidFill>
              </a:defRPr>
            </a:lvl7pPr>
            <a:lvl8pPr lvl="7" algn="ctr">
              <a:spcBef>
                <a:spcPts val="0"/>
              </a:spcBef>
              <a:spcAft>
                <a:spcPts val="0"/>
              </a:spcAft>
              <a:buClr>
                <a:schemeClr val="dk1"/>
              </a:buClr>
              <a:buSzPts val="3600"/>
              <a:buFont typeface="Arial"/>
              <a:buNone/>
              <a:defRPr sz="3600">
                <a:solidFill>
                  <a:schemeClr val="dk1"/>
                </a:solidFill>
              </a:defRPr>
            </a:lvl8pPr>
            <a:lvl9pPr lvl="8" algn="ctr">
              <a:spcBef>
                <a:spcPts val="0"/>
              </a:spcBef>
              <a:spcAft>
                <a:spcPts val="0"/>
              </a:spcAft>
              <a:buClr>
                <a:schemeClr val="dk1"/>
              </a:buClr>
              <a:buSzPts val="3600"/>
              <a:buFont typeface="Arial"/>
              <a:buNone/>
              <a:defRPr sz="3600">
                <a:solidFill>
                  <a:schemeClr val="dk1"/>
                </a:solidFill>
              </a:defRPr>
            </a:lvl9pPr>
          </a:lstStyle>
          <a:p>
            <a:endParaRPr/>
          </a:p>
        </p:txBody>
      </p:sp>
      <p:sp>
        <p:nvSpPr>
          <p:cNvPr id="19" name="Google Shape;19;p4"/>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599" cy="572699"/>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lvl="1">
              <a:spcBef>
                <a:spcPts val="0"/>
              </a:spcBef>
              <a:spcAft>
                <a:spcPts val="0"/>
              </a:spcAft>
              <a:buClr>
                <a:schemeClr val="dk1"/>
              </a:buClr>
              <a:buSzPts val="2800"/>
              <a:buFont typeface="Arial"/>
              <a:buNone/>
              <a:defRPr sz="2800">
                <a:solidFill>
                  <a:schemeClr val="dk1"/>
                </a:solidFill>
              </a:defRPr>
            </a:lvl2pPr>
            <a:lvl3pPr lvl="2">
              <a:spcBef>
                <a:spcPts val="0"/>
              </a:spcBef>
              <a:spcAft>
                <a:spcPts val="0"/>
              </a:spcAft>
              <a:buClr>
                <a:schemeClr val="dk1"/>
              </a:buClr>
              <a:buSzPts val="2800"/>
              <a:buFont typeface="Arial"/>
              <a:buNone/>
              <a:defRPr sz="2800">
                <a:solidFill>
                  <a:schemeClr val="dk1"/>
                </a:solidFill>
              </a:defRPr>
            </a:lvl3pPr>
            <a:lvl4pPr lvl="3">
              <a:spcBef>
                <a:spcPts val="0"/>
              </a:spcBef>
              <a:spcAft>
                <a:spcPts val="0"/>
              </a:spcAft>
              <a:buClr>
                <a:schemeClr val="dk1"/>
              </a:buClr>
              <a:buSzPts val="2800"/>
              <a:buFont typeface="Arial"/>
              <a:buNone/>
              <a:defRPr sz="2800">
                <a:solidFill>
                  <a:schemeClr val="dk1"/>
                </a:solidFill>
              </a:defRPr>
            </a:lvl4pPr>
            <a:lvl5pPr lvl="4">
              <a:spcBef>
                <a:spcPts val="0"/>
              </a:spcBef>
              <a:spcAft>
                <a:spcPts val="0"/>
              </a:spcAft>
              <a:buClr>
                <a:schemeClr val="dk1"/>
              </a:buClr>
              <a:buSzPts val="2800"/>
              <a:buFont typeface="Arial"/>
              <a:buNone/>
              <a:defRPr sz="2800">
                <a:solidFill>
                  <a:schemeClr val="dk1"/>
                </a:solidFill>
              </a:defRPr>
            </a:lvl5pPr>
            <a:lvl6pPr lvl="5">
              <a:spcBef>
                <a:spcPts val="0"/>
              </a:spcBef>
              <a:spcAft>
                <a:spcPts val="0"/>
              </a:spcAft>
              <a:buClr>
                <a:schemeClr val="dk1"/>
              </a:buClr>
              <a:buSzPts val="2800"/>
              <a:buFont typeface="Arial"/>
              <a:buNone/>
              <a:defRPr sz="2800">
                <a:solidFill>
                  <a:schemeClr val="dk1"/>
                </a:solidFill>
              </a:defRPr>
            </a:lvl6pPr>
            <a:lvl7pPr lvl="6">
              <a:spcBef>
                <a:spcPts val="0"/>
              </a:spcBef>
              <a:spcAft>
                <a:spcPts val="0"/>
              </a:spcAft>
              <a:buClr>
                <a:schemeClr val="dk1"/>
              </a:buClr>
              <a:buSzPts val="2800"/>
              <a:buFont typeface="Arial"/>
              <a:buNone/>
              <a:defRPr sz="2800">
                <a:solidFill>
                  <a:schemeClr val="dk1"/>
                </a:solidFill>
              </a:defRPr>
            </a:lvl7pPr>
            <a:lvl8pPr lvl="7">
              <a:spcBef>
                <a:spcPts val="0"/>
              </a:spcBef>
              <a:spcAft>
                <a:spcPts val="0"/>
              </a:spcAft>
              <a:buClr>
                <a:schemeClr val="dk1"/>
              </a:buClr>
              <a:buSzPts val="2800"/>
              <a:buFont typeface="Arial"/>
              <a:buNone/>
              <a:defRPr sz="2800">
                <a:solidFill>
                  <a:schemeClr val="dk1"/>
                </a:solidFill>
              </a:defRPr>
            </a:lvl8pPr>
            <a:lvl9pPr lvl="8">
              <a:spcBef>
                <a:spcPts val="0"/>
              </a:spcBef>
              <a:spcAft>
                <a:spcPts val="0"/>
              </a:spcAft>
              <a:buClr>
                <a:schemeClr val="dk1"/>
              </a:buClr>
              <a:buSzPts val="2800"/>
              <a:buFont typeface="Arial"/>
              <a:buNone/>
              <a:defRPr sz="2800">
                <a:solidFill>
                  <a:schemeClr val="dk1"/>
                </a:solidFill>
              </a:defRPr>
            </a:lvl9pPr>
          </a:lstStyle>
          <a:p>
            <a:endParaRPr/>
          </a:p>
        </p:txBody>
      </p:sp>
      <p:sp>
        <p:nvSpPr>
          <p:cNvPr id="22" name="Google Shape;22;p5"/>
          <p:cNvSpPr txBox="1">
            <a:spLocks noGrp="1"/>
          </p:cNvSpPr>
          <p:nvPr>
            <p:ph type="body" idx="1"/>
          </p:nvPr>
        </p:nvSpPr>
        <p:spPr>
          <a:xfrm>
            <a:off x="311700" y="1152475"/>
            <a:ext cx="3999899" cy="3416400"/>
          </a:xfrm>
          <a:prstGeom prst="rect">
            <a:avLst/>
          </a:prstGeom>
          <a:noFill/>
          <a:ln>
            <a:noFill/>
          </a:ln>
        </p:spPr>
        <p:txBody>
          <a:bodyPr spcFirstLastPara="1" wrap="square" lIns="91425" tIns="91425" rIns="91425" bIns="91425" anchor="t" anchorCtr="0"/>
          <a:lstStyle>
            <a:lvl1pPr marL="457200" marR="0" lvl="0" indent="-228600" algn="l" rtl="0">
              <a:lnSpc>
                <a:spcPct val="115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1pPr>
            <a:lvl2pPr marL="914400" marR="0" lvl="1"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2pPr>
            <a:lvl3pPr marL="1371600" marR="0" lvl="2"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3pPr>
            <a:lvl4pPr marL="1828800" marR="0" lvl="3"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4pPr>
            <a:lvl5pPr marL="2286000" marR="0" lvl="4"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5pPr>
            <a:lvl6pPr marL="2743200" marR="0" lvl="5"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6pPr>
            <a:lvl7pPr marL="3200400" marR="0" lvl="6"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7pPr>
            <a:lvl8pPr marL="3657600" marR="0" lvl="7"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8pPr>
            <a:lvl9pPr marL="4114800" marR="0" lvl="8" indent="-228600" algn="l" rtl="0">
              <a:lnSpc>
                <a:spcPct val="115000"/>
              </a:lnSpc>
              <a:spcBef>
                <a:spcPts val="1600"/>
              </a:spcBef>
              <a:spcAft>
                <a:spcPts val="1600"/>
              </a:spcAft>
              <a:buClr>
                <a:schemeClr val="lt2"/>
              </a:buClr>
              <a:buSzPts val="1200"/>
              <a:buFont typeface="Arial"/>
              <a:buNone/>
              <a:defRPr sz="1200" b="0" i="0" u="none" strike="noStrike" cap="none">
                <a:solidFill>
                  <a:schemeClr val="lt2"/>
                </a:solidFill>
                <a:latin typeface="Arial"/>
                <a:ea typeface="Arial"/>
                <a:cs typeface="Arial"/>
                <a:sym typeface="Arial"/>
              </a:defRPr>
            </a:lvl9pPr>
          </a:lstStyle>
          <a:p>
            <a:endParaRPr/>
          </a:p>
        </p:txBody>
      </p:sp>
      <p:sp>
        <p:nvSpPr>
          <p:cNvPr id="23" name="Google Shape;23;p5"/>
          <p:cNvSpPr txBox="1">
            <a:spLocks noGrp="1"/>
          </p:cNvSpPr>
          <p:nvPr>
            <p:ph type="body" idx="2"/>
          </p:nvPr>
        </p:nvSpPr>
        <p:spPr>
          <a:xfrm>
            <a:off x="4832400" y="1152475"/>
            <a:ext cx="3999899" cy="3416400"/>
          </a:xfrm>
          <a:prstGeom prst="rect">
            <a:avLst/>
          </a:prstGeom>
          <a:noFill/>
          <a:ln>
            <a:noFill/>
          </a:ln>
        </p:spPr>
        <p:txBody>
          <a:bodyPr spcFirstLastPara="1" wrap="square" lIns="91425" tIns="91425" rIns="91425" bIns="91425" anchor="t" anchorCtr="0"/>
          <a:lstStyle>
            <a:lvl1pPr marL="457200" marR="0" lvl="0" indent="-228600" algn="l" rtl="0">
              <a:lnSpc>
                <a:spcPct val="115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1pPr>
            <a:lvl2pPr marL="914400" marR="0" lvl="1"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2pPr>
            <a:lvl3pPr marL="1371600" marR="0" lvl="2"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3pPr>
            <a:lvl4pPr marL="1828800" marR="0" lvl="3"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4pPr>
            <a:lvl5pPr marL="2286000" marR="0" lvl="4"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5pPr>
            <a:lvl6pPr marL="2743200" marR="0" lvl="5"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6pPr>
            <a:lvl7pPr marL="3200400" marR="0" lvl="6"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7pPr>
            <a:lvl8pPr marL="3657600" marR="0" lvl="7"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8pPr>
            <a:lvl9pPr marL="4114800" marR="0" lvl="8" indent="-228600" algn="l" rtl="0">
              <a:lnSpc>
                <a:spcPct val="115000"/>
              </a:lnSpc>
              <a:spcBef>
                <a:spcPts val="1600"/>
              </a:spcBef>
              <a:spcAft>
                <a:spcPts val="1600"/>
              </a:spcAft>
              <a:buClr>
                <a:schemeClr val="lt2"/>
              </a:buClr>
              <a:buSzPts val="1200"/>
              <a:buFont typeface="Arial"/>
              <a:buNone/>
              <a:defRPr sz="1200" b="0" i="0" u="none" strike="noStrike" cap="none">
                <a:solidFill>
                  <a:schemeClr val="lt2"/>
                </a:solidFill>
                <a:latin typeface="Arial"/>
                <a:ea typeface="Arial"/>
                <a:cs typeface="Arial"/>
                <a:sym typeface="Arial"/>
              </a:defRPr>
            </a:lvl9pPr>
          </a:lstStyle>
          <a:p>
            <a:endParaRPr/>
          </a:p>
        </p:txBody>
      </p:sp>
      <p:sp>
        <p:nvSpPr>
          <p:cNvPr id="24" name="Google Shape;24;p5"/>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599" cy="572699"/>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lvl="1">
              <a:spcBef>
                <a:spcPts val="0"/>
              </a:spcBef>
              <a:spcAft>
                <a:spcPts val="0"/>
              </a:spcAft>
              <a:buClr>
                <a:schemeClr val="dk1"/>
              </a:buClr>
              <a:buSzPts val="2800"/>
              <a:buFont typeface="Arial"/>
              <a:buNone/>
              <a:defRPr sz="2800">
                <a:solidFill>
                  <a:schemeClr val="dk1"/>
                </a:solidFill>
              </a:defRPr>
            </a:lvl2pPr>
            <a:lvl3pPr lvl="2">
              <a:spcBef>
                <a:spcPts val="0"/>
              </a:spcBef>
              <a:spcAft>
                <a:spcPts val="0"/>
              </a:spcAft>
              <a:buClr>
                <a:schemeClr val="dk1"/>
              </a:buClr>
              <a:buSzPts val="2800"/>
              <a:buFont typeface="Arial"/>
              <a:buNone/>
              <a:defRPr sz="2800">
                <a:solidFill>
                  <a:schemeClr val="dk1"/>
                </a:solidFill>
              </a:defRPr>
            </a:lvl3pPr>
            <a:lvl4pPr lvl="3">
              <a:spcBef>
                <a:spcPts val="0"/>
              </a:spcBef>
              <a:spcAft>
                <a:spcPts val="0"/>
              </a:spcAft>
              <a:buClr>
                <a:schemeClr val="dk1"/>
              </a:buClr>
              <a:buSzPts val="2800"/>
              <a:buFont typeface="Arial"/>
              <a:buNone/>
              <a:defRPr sz="2800">
                <a:solidFill>
                  <a:schemeClr val="dk1"/>
                </a:solidFill>
              </a:defRPr>
            </a:lvl4pPr>
            <a:lvl5pPr lvl="4">
              <a:spcBef>
                <a:spcPts val="0"/>
              </a:spcBef>
              <a:spcAft>
                <a:spcPts val="0"/>
              </a:spcAft>
              <a:buClr>
                <a:schemeClr val="dk1"/>
              </a:buClr>
              <a:buSzPts val="2800"/>
              <a:buFont typeface="Arial"/>
              <a:buNone/>
              <a:defRPr sz="2800">
                <a:solidFill>
                  <a:schemeClr val="dk1"/>
                </a:solidFill>
              </a:defRPr>
            </a:lvl5pPr>
            <a:lvl6pPr lvl="5">
              <a:spcBef>
                <a:spcPts val="0"/>
              </a:spcBef>
              <a:spcAft>
                <a:spcPts val="0"/>
              </a:spcAft>
              <a:buClr>
                <a:schemeClr val="dk1"/>
              </a:buClr>
              <a:buSzPts val="2800"/>
              <a:buFont typeface="Arial"/>
              <a:buNone/>
              <a:defRPr sz="2800">
                <a:solidFill>
                  <a:schemeClr val="dk1"/>
                </a:solidFill>
              </a:defRPr>
            </a:lvl6pPr>
            <a:lvl7pPr lvl="6">
              <a:spcBef>
                <a:spcPts val="0"/>
              </a:spcBef>
              <a:spcAft>
                <a:spcPts val="0"/>
              </a:spcAft>
              <a:buClr>
                <a:schemeClr val="dk1"/>
              </a:buClr>
              <a:buSzPts val="2800"/>
              <a:buFont typeface="Arial"/>
              <a:buNone/>
              <a:defRPr sz="2800">
                <a:solidFill>
                  <a:schemeClr val="dk1"/>
                </a:solidFill>
              </a:defRPr>
            </a:lvl7pPr>
            <a:lvl8pPr lvl="7">
              <a:spcBef>
                <a:spcPts val="0"/>
              </a:spcBef>
              <a:spcAft>
                <a:spcPts val="0"/>
              </a:spcAft>
              <a:buClr>
                <a:schemeClr val="dk1"/>
              </a:buClr>
              <a:buSzPts val="2800"/>
              <a:buFont typeface="Arial"/>
              <a:buNone/>
              <a:defRPr sz="2800">
                <a:solidFill>
                  <a:schemeClr val="dk1"/>
                </a:solidFill>
              </a:defRPr>
            </a:lvl8pPr>
            <a:lvl9pPr lvl="8">
              <a:spcBef>
                <a:spcPts val="0"/>
              </a:spcBef>
              <a:spcAft>
                <a:spcPts val="0"/>
              </a:spcAft>
              <a:buClr>
                <a:schemeClr val="dk1"/>
              </a:buClr>
              <a:buSzPts val="2800"/>
              <a:buFont typeface="Arial"/>
              <a:buNone/>
              <a:defRPr sz="2800">
                <a:solidFill>
                  <a:schemeClr val="dk1"/>
                </a:solidFill>
              </a:defRPr>
            </a:lvl9pPr>
          </a:lstStyle>
          <a:p>
            <a:endParaRPr/>
          </a:p>
        </p:txBody>
      </p:sp>
      <p:sp>
        <p:nvSpPr>
          <p:cNvPr id="27" name="Google Shape;27;p6"/>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7999" cy="755699"/>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lvl="1">
              <a:spcBef>
                <a:spcPts val="0"/>
              </a:spcBef>
              <a:spcAft>
                <a:spcPts val="0"/>
              </a:spcAft>
              <a:buClr>
                <a:schemeClr val="dk1"/>
              </a:buClr>
              <a:buSzPts val="2400"/>
              <a:buFont typeface="Arial"/>
              <a:buNone/>
              <a:defRPr sz="2400">
                <a:solidFill>
                  <a:schemeClr val="dk1"/>
                </a:solidFill>
              </a:defRPr>
            </a:lvl2pPr>
            <a:lvl3pPr lvl="2">
              <a:spcBef>
                <a:spcPts val="0"/>
              </a:spcBef>
              <a:spcAft>
                <a:spcPts val="0"/>
              </a:spcAft>
              <a:buClr>
                <a:schemeClr val="dk1"/>
              </a:buClr>
              <a:buSzPts val="2400"/>
              <a:buFont typeface="Arial"/>
              <a:buNone/>
              <a:defRPr sz="2400">
                <a:solidFill>
                  <a:schemeClr val="dk1"/>
                </a:solidFill>
              </a:defRPr>
            </a:lvl3pPr>
            <a:lvl4pPr lvl="3">
              <a:spcBef>
                <a:spcPts val="0"/>
              </a:spcBef>
              <a:spcAft>
                <a:spcPts val="0"/>
              </a:spcAft>
              <a:buClr>
                <a:schemeClr val="dk1"/>
              </a:buClr>
              <a:buSzPts val="2400"/>
              <a:buFont typeface="Arial"/>
              <a:buNone/>
              <a:defRPr sz="2400">
                <a:solidFill>
                  <a:schemeClr val="dk1"/>
                </a:solidFill>
              </a:defRPr>
            </a:lvl4pPr>
            <a:lvl5pPr lvl="4">
              <a:spcBef>
                <a:spcPts val="0"/>
              </a:spcBef>
              <a:spcAft>
                <a:spcPts val="0"/>
              </a:spcAft>
              <a:buClr>
                <a:schemeClr val="dk1"/>
              </a:buClr>
              <a:buSzPts val="2400"/>
              <a:buFont typeface="Arial"/>
              <a:buNone/>
              <a:defRPr sz="2400">
                <a:solidFill>
                  <a:schemeClr val="dk1"/>
                </a:solidFill>
              </a:defRPr>
            </a:lvl5pPr>
            <a:lvl6pPr lvl="5">
              <a:spcBef>
                <a:spcPts val="0"/>
              </a:spcBef>
              <a:spcAft>
                <a:spcPts val="0"/>
              </a:spcAft>
              <a:buClr>
                <a:schemeClr val="dk1"/>
              </a:buClr>
              <a:buSzPts val="2400"/>
              <a:buFont typeface="Arial"/>
              <a:buNone/>
              <a:defRPr sz="2400">
                <a:solidFill>
                  <a:schemeClr val="dk1"/>
                </a:solidFill>
              </a:defRPr>
            </a:lvl6pPr>
            <a:lvl7pPr lvl="6">
              <a:spcBef>
                <a:spcPts val="0"/>
              </a:spcBef>
              <a:spcAft>
                <a:spcPts val="0"/>
              </a:spcAft>
              <a:buClr>
                <a:schemeClr val="dk1"/>
              </a:buClr>
              <a:buSzPts val="2400"/>
              <a:buFont typeface="Arial"/>
              <a:buNone/>
              <a:defRPr sz="2400">
                <a:solidFill>
                  <a:schemeClr val="dk1"/>
                </a:solidFill>
              </a:defRPr>
            </a:lvl7pPr>
            <a:lvl8pPr lvl="7">
              <a:spcBef>
                <a:spcPts val="0"/>
              </a:spcBef>
              <a:spcAft>
                <a:spcPts val="0"/>
              </a:spcAft>
              <a:buClr>
                <a:schemeClr val="dk1"/>
              </a:buClr>
              <a:buSzPts val="2400"/>
              <a:buFont typeface="Arial"/>
              <a:buNone/>
              <a:defRPr sz="2400">
                <a:solidFill>
                  <a:schemeClr val="dk1"/>
                </a:solidFill>
              </a:defRPr>
            </a:lvl8pPr>
            <a:lvl9pPr lvl="8">
              <a:spcBef>
                <a:spcPts val="0"/>
              </a:spcBef>
              <a:spcAft>
                <a:spcPts val="0"/>
              </a:spcAft>
              <a:buClr>
                <a:schemeClr val="dk1"/>
              </a:buClr>
              <a:buSzPts val="2400"/>
              <a:buFont typeface="Arial"/>
              <a:buNone/>
              <a:defRPr sz="2400">
                <a:solidFill>
                  <a:schemeClr val="dk1"/>
                </a:solidFill>
              </a:defRPr>
            </a:lvl9pPr>
          </a:lstStyle>
          <a:p>
            <a:endParaRPr/>
          </a:p>
        </p:txBody>
      </p:sp>
      <p:sp>
        <p:nvSpPr>
          <p:cNvPr id="30" name="Google Shape;30;p7"/>
          <p:cNvSpPr txBox="1">
            <a:spLocks noGrp="1"/>
          </p:cNvSpPr>
          <p:nvPr>
            <p:ph type="body" idx="1"/>
          </p:nvPr>
        </p:nvSpPr>
        <p:spPr>
          <a:xfrm>
            <a:off x="311700" y="1389600"/>
            <a:ext cx="2807999" cy="3179400"/>
          </a:xfrm>
          <a:prstGeom prst="rect">
            <a:avLst/>
          </a:prstGeom>
          <a:noFill/>
          <a:ln>
            <a:noFill/>
          </a:ln>
        </p:spPr>
        <p:txBody>
          <a:bodyPr spcFirstLastPara="1" wrap="square" lIns="91425" tIns="91425" rIns="91425" bIns="91425" anchor="t" anchorCtr="0"/>
          <a:lstStyle>
            <a:lvl1pPr marL="457200" marR="0" lvl="0" indent="-228600" algn="l" rtl="0">
              <a:lnSpc>
                <a:spcPct val="115000"/>
              </a:lnSpc>
              <a:spcBef>
                <a:spcPts val="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1pPr>
            <a:lvl2pPr marL="914400" marR="0" lvl="1"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2pPr>
            <a:lvl3pPr marL="1371600" marR="0" lvl="2"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3pPr>
            <a:lvl4pPr marL="1828800" marR="0" lvl="3"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4pPr>
            <a:lvl5pPr marL="2286000" marR="0" lvl="4"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5pPr>
            <a:lvl6pPr marL="2743200" marR="0" lvl="5"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6pPr>
            <a:lvl7pPr marL="3200400" marR="0" lvl="6"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7pPr>
            <a:lvl8pPr marL="3657600" marR="0" lvl="7" indent="-228600" algn="l" rtl="0">
              <a:lnSpc>
                <a:spcPct val="115000"/>
              </a:lnSpc>
              <a:spcBef>
                <a:spcPts val="1600"/>
              </a:spcBef>
              <a:spcAft>
                <a:spcPts val="0"/>
              </a:spcAft>
              <a:buClr>
                <a:schemeClr val="lt2"/>
              </a:buClr>
              <a:buSzPts val="1200"/>
              <a:buFont typeface="Arial"/>
              <a:buNone/>
              <a:defRPr sz="1200" b="0" i="0" u="none" strike="noStrike" cap="none">
                <a:solidFill>
                  <a:schemeClr val="lt2"/>
                </a:solidFill>
                <a:latin typeface="Arial"/>
                <a:ea typeface="Arial"/>
                <a:cs typeface="Arial"/>
                <a:sym typeface="Arial"/>
              </a:defRPr>
            </a:lvl8pPr>
            <a:lvl9pPr marL="4114800" marR="0" lvl="8" indent="-228600" algn="l" rtl="0">
              <a:lnSpc>
                <a:spcPct val="115000"/>
              </a:lnSpc>
              <a:spcBef>
                <a:spcPts val="1600"/>
              </a:spcBef>
              <a:spcAft>
                <a:spcPts val="1600"/>
              </a:spcAft>
              <a:buClr>
                <a:schemeClr val="lt2"/>
              </a:buClr>
              <a:buSzPts val="1200"/>
              <a:buFont typeface="Arial"/>
              <a:buNone/>
              <a:defRPr sz="1200" b="0" i="0" u="none" strike="noStrike" cap="none">
                <a:solidFill>
                  <a:schemeClr val="lt2"/>
                </a:solidFill>
                <a:latin typeface="Arial"/>
                <a:ea typeface="Arial"/>
                <a:cs typeface="Arial"/>
                <a:sym typeface="Arial"/>
              </a:defRPr>
            </a:lvl9pPr>
          </a:lstStyle>
          <a:p>
            <a:endParaRPr/>
          </a:p>
        </p:txBody>
      </p:sp>
      <p:sp>
        <p:nvSpPr>
          <p:cNvPr id="31" name="Google Shape;31;p7"/>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1pPr>
            <a:lvl2pPr lvl="1">
              <a:spcBef>
                <a:spcPts val="0"/>
              </a:spcBef>
              <a:spcAft>
                <a:spcPts val="0"/>
              </a:spcAft>
              <a:buClr>
                <a:schemeClr val="dk1"/>
              </a:buClr>
              <a:buSzPts val="4800"/>
              <a:buFont typeface="Arial"/>
              <a:buNone/>
              <a:defRPr sz="4800">
                <a:solidFill>
                  <a:schemeClr val="dk1"/>
                </a:solidFill>
              </a:defRPr>
            </a:lvl2pPr>
            <a:lvl3pPr lvl="2">
              <a:spcBef>
                <a:spcPts val="0"/>
              </a:spcBef>
              <a:spcAft>
                <a:spcPts val="0"/>
              </a:spcAft>
              <a:buClr>
                <a:schemeClr val="dk1"/>
              </a:buClr>
              <a:buSzPts val="4800"/>
              <a:buFont typeface="Arial"/>
              <a:buNone/>
              <a:defRPr sz="4800">
                <a:solidFill>
                  <a:schemeClr val="dk1"/>
                </a:solidFill>
              </a:defRPr>
            </a:lvl3pPr>
            <a:lvl4pPr lvl="3">
              <a:spcBef>
                <a:spcPts val="0"/>
              </a:spcBef>
              <a:spcAft>
                <a:spcPts val="0"/>
              </a:spcAft>
              <a:buClr>
                <a:schemeClr val="dk1"/>
              </a:buClr>
              <a:buSzPts val="4800"/>
              <a:buFont typeface="Arial"/>
              <a:buNone/>
              <a:defRPr sz="4800">
                <a:solidFill>
                  <a:schemeClr val="dk1"/>
                </a:solidFill>
              </a:defRPr>
            </a:lvl4pPr>
            <a:lvl5pPr lvl="4">
              <a:spcBef>
                <a:spcPts val="0"/>
              </a:spcBef>
              <a:spcAft>
                <a:spcPts val="0"/>
              </a:spcAft>
              <a:buClr>
                <a:schemeClr val="dk1"/>
              </a:buClr>
              <a:buSzPts val="4800"/>
              <a:buFont typeface="Arial"/>
              <a:buNone/>
              <a:defRPr sz="4800">
                <a:solidFill>
                  <a:schemeClr val="dk1"/>
                </a:solidFill>
              </a:defRPr>
            </a:lvl5pPr>
            <a:lvl6pPr lvl="5">
              <a:spcBef>
                <a:spcPts val="0"/>
              </a:spcBef>
              <a:spcAft>
                <a:spcPts val="0"/>
              </a:spcAft>
              <a:buClr>
                <a:schemeClr val="dk1"/>
              </a:buClr>
              <a:buSzPts val="4800"/>
              <a:buFont typeface="Arial"/>
              <a:buNone/>
              <a:defRPr sz="4800">
                <a:solidFill>
                  <a:schemeClr val="dk1"/>
                </a:solidFill>
              </a:defRPr>
            </a:lvl6pPr>
            <a:lvl7pPr lvl="6">
              <a:spcBef>
                <a:spcPts val="0"/>
              </a:spcBef>
              <a:spcAft>
                <a:spcPts val="0"/>
              </a:spcAft>
              <a:buClr>
                <a:schemeClr val="dk1"/>
              </a:buClr>
              <a:buSzPts val="4800"/>
              <a:buFont typeface="Arial"/>
              <a:buNone/>
              <a:defRPr sz="4800">
                <a:solidFill>
                  <a:schemeClr val="dk1"/>
                </a:solidFill>
              </a:defRPr>
            </a:lvl7pPr>
            <a:lvl8pPr lvl="7">
              <a:spcBef>
                <a:spcPts val="0"/>
              </a:spcBef>
              <a:spcAft>
                <a:spcPts val="0"/>
              </a:spcAft>
              <a:buClr>
                <a:schemeClr val="dk1"/>
              </a:buClr>
              <a:buSzPts val="4800"/>
              <a:buFont typeface="Arial"/>
              <a:buNone/>
              <a:defRPr sz="4800">
                <a:solidFill>
                  <a:schemeClr val="dk1"/>
                </a:solidFill>
              </a:defRPr>
            </a:lvl8pPr>
            <a:lvl9pPr lvl="8">
              <a:spcBef>
                <a:spcPts val="0"/>
              </a:spcBef>
              <a:spcAft>
                <a:spcPts val="0"/>
              </a:spcAft>
              <a:buClr>
                <a:schemeClr val="dk1"/>
              </a:buClr>
              <a:buSzPts val="4800"/>
              <a:buFont typeface="Arial"/>
              <a:buNone/>
              <a:defRPr sz="4800">
                <a:solidFill>
                  <a:schemeClr val="dk1"/>
                </a:solidFill>
              </a:defRPr>
            </a:lvl9pPr>
          </a:lstStyle>
          <a:p>
            <a:endParaRPr/>
          </a:p>
        </p:txBody>
      </p:sp>
      <p:sp>
        <p:nvSpPr>
          <p:cNvPr id="34" name="Google Shape;34;p8"/>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499"/>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9"/>
          <p:cNvSpPr txBox="1">
            <a:spLocks noGrp="1"/>
          </p:cNvSpPr>
          <p:nvPr>
            <p:ph type="title"/>
          </p:nvPr>
        </p:nvSpPr>
        <p:spPr>
          <a:xfrm>
            <a:off x="265500" y="1233175"/>
            <a:ext cx="4045199"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1pPr>
            <a:lvl2pPr lvl="1" algn="ctr">
              <a:spcBef>
                <a:spcPts val="0"/>
              </a:spcBef>
              <a:spcAft>
                <a:spcPts val="0"/>
              </a:spcAft>
              <a:buClr>
                <a:schemeClr val="dk1"/>
              </a:buClr>
              <a:buSzPts val="4200"/>
              <a:buFont typeface="Arial"/>
              <a:buNone/>
              <a:defRPr sz="4200">
                <a:solidFill>
                  <a:schemeClr val="dk1"/>
                </a:solidFill>
              </a:defRPr>
            </a:lvl2pPr>
            <a:lvl3pPr lvl="2" algn="ctr">
              <a:spcBef>
                <a:spcPts val="0"/>
              </a:spcBef>
              <a:spcAft>
                <a:spcPts val="0"/>
              </a:spcAft>
              <a:buClr>
                <a:schemeClr val="dk1"/>
              </a:buClr>
              <a:buSzPts val="4200"/>
              <a:buFont typeface="Arial"/>
              <a:buNone/>
              <a:defRPr sz="4200">
                <a:solidFill>
                  <a:schemeClr val="dk1"/>
                </a:solidFill>
              </a:defRPr>
            </a:lvl3pPr>
            <a:lvl4pPr lvl="3" algn="ctr">
              <a:spcBef>
                <a:spcPts val="0"/>
              </a:spcBef>
              <a:spcAft>
                <a:spcPts val="0"/>
              </a:spcAft>
              <a:buClr>
                <a:schemeClr val="dk1"/>
              </a:buClr>
              <a:buSzPts val="4200"/>
              <a:buFont typeface="Arial"/>
              <a:buNone/>
              <a:defRPr sz="4200">
                <a:solidFill>
                  <a:schemeClr val="dk1"/>
                </a:solidFill>
              </a:defRPr>
            </a:lvl4pPr>
            <a:lvl5pPr lvl="4" algn="ctr">
              <a:spcBef>
                <a:spcPts val="0"/>
              </a:spcBef>
              <a:spcAft>
                <a:spcPts val="0"/>
              </a:spcAft>
              <a:buClr>
                <a:schemeClr val="dk1"/>
              </a:buClr>
              <a:buSzPts val="4200"/>
              <a:buFont typeface="Arial"/>
              <a:buNone/>
              <a:defRPr sz="4200">
                <a:solidFill>
                  <a:schemeClr val="dk1"/>
                </a:solidFill>
              </a:defRPr>
            </a:lvl5pPr>
            <a:lvl6pPr lvl="5" algn="ctr">
              <a:spcBef>
                <a:spcPts val="0"/>
              </a:spcBef>
              <a:spcAft>
                <a:spcPts val="0"/>
              </a:spcAft>
              <a:buClr>
                <a:schemeClr val="dk1"/>
              </a:buClr>
              <a:buSzPts val="4200"/>
              <a:buFont typeface="Arial"/>
              <a:buNone/>
              <a:defRPr sz="4200">
                <a:solidFill>
                  <a:schemeClr val="dk1"/>
                </a:solidFill>
              </a:defRPr>
            </a:lvl6pPr>
            <a:lvl7pPr lvl="6" algn="ctr">
              <a:spcBef>
                <a:spcPts val="0"/>
              </a:spcBef>
              <a:spcAft>
                <a:spcPts val="0"/>
              </a:spcAft>
              <a:buClr>
                <a:schemeClr val="dk1"/>
              </a:buClr>
              <a:buSzPts val="4200"/>
              <a:buFont typeface="Arial"/>
              <a:buNone/>
              <a:defRPr sz="4200">
                <a:solidFill>
                  <a:schemeClr val="dk1"/>
                </a:solidFill>
              </a:defRPr>
            </a:lvl7pPr>
            <a:lvl8pPr lvl="7" algn="ctr">
              <a:spcBef>
                <a:spcPts val="0"/>
              </a:spcBef>
              <a:spcAft>
                <a:spcPts val="0"/>
              </a:spcAft>
              <a:buClr>
                <a:schemeClr val="dk1"/>
              </a:buClr>
              <a:buSzPts val="4200"/>
              <a:buFont typeface="Arial"/>
              <a:buNone/>
              <a:defRPr sz="4200">
                <a:solidFill>
                  <a:schemeClr val="dk1"/>
                </a:solidFill>
              </a:defRPr>
            </a:lvl8pPr>
            <a:lvl9pPr lvl="8" algn="ctr">
              <a:spcBef>
                <a:spcPts val="0"/>
              </a:spcBef>
              <a:spcAft>
                <a:spcPts val="0"/>
              </a:spcAft>
              <a:buClr>
                <a:schemeClr val="dk1"/>
              </a:buClr>
              <a:buSzPts val="4200"/>
              <a:buFont typeface="Arial"/>
              <a:buNone/>
              <a:defRPr sz="4200">
                <a:solidFill>
                  <a:schemeClr val="dk1"/>
                </a:solidFill>
              </a:defRPr>
            </a:lvl9pPr>
          </a:lstStyle>
          <a:p>
            <a:endParaRPr/>
          </a:p>
        </p:txBody>
      </p:sp>
      <p:sp>
        <p:nvSpPr>
          <p:cNvPr id="38" name="Google Shape;38;p9"/>
          <p:cNvSpPr txBox="1">
            <a:spLocks noGrp="1"/>
          </p:cNvSpPr>
          <p:nvPr>
            <p:ph type="subTitle" idx="1"/>
          </p:nvPr>
        </p:nvSpPr>
        <p:spPr>
          <a:xfrm>
            <a:off x="265500" y="2803075"/>
            <a:ext cx="4045199"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lt2"/>
              </a:buClr>
              <a:buSzPts val="2100"/>
              <a:buFont typeface="Arial"/>
              <a:buNone/>
              <a:defRPr sz="2100" b="0" i="0" u="none" strike="noStrike" cap="none">
                <a:solidFill>
                  <a:schemeClr val="lt2"/>
                </a:solidFill>
                <a:latin typeface="Arial"/>
                <a:ea typeface="Arial"/>
                <a:cs typeface="Arial"/>
                <a:sym typeface="Arial"/>
              </a:defRPr>
            </a:lvl1pPr>
            <a:lvl2pPr marR="0" lvl="1" algn="ctr" rtl="0">
              <a:lnSpc>
                <a:spcPct val="100000"/>
              </a:lnSpc>
              <a:spcBef>
                <a:spcPts val="0"/>
              </a:spcBef>
              <a:spcAft>
                <a:spcPts val="0"/>
              </a:spcAft>
              <a:buClr>
                <a:schemeClr val="lt2"/>
              </a:buClr>
              <a:buSzPts val="2100"/>
              <a:buFont typeface="Arial"/>
              <a:buNone/>
              <a:defRPr sz="21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2100"/>
              <a:buFont typeface="Arial"/>
              <a:buNone/>
              <a:defRPr sz="21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2100"/>
              <a:buFont typeface="Arial"/>
              <a:buNone/>
              <a:defRPr sz="21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2100"/>
              <a:buFont typeface="Arial"/>
              <a:buNone/>
              <a:defRPr sz="21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2100"/>
              <a:buFont typeface="Arial"/>
              <a:buNone/>
              <a:defRPr sz="21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2100"/>
              <a:buFont typeface="Arial"/>
              <a:buNone/>
              <a:defRPr sz="21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2100"/>
              <a:buFont typeface="Arial"/>
              <a:buNone/>
              <a:defRPr sz="21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2100"/>
              <a:buFont typeface="Arial"/>
              <a:buNone/>
              <a:defRPr sz="2100" b="0" i="0" u="none" strike="noStrike" cap="none">
                <a:solidFill>
                  <a:schemeClr val="lt2"/>
                </a:solidFill>
                <a:latin typeface="Arial"/>
                <a:ea typeface="Arial"/>
                <a:cs typeface="Arial"/>
                <a:sym typeface="Arial"/>
              </a:defRPr>
            </a:lvl9pPr>
          </a:lstStyle>
          <a:p>
            <a:endParaRPr/>
          </a:p>
        </p:txBody>
      </p:sp>
      <p:sp>
        <p:nvSpPr>
          <p:cNvPr id="39" name="Google Shape;39;p9"/>
          <p:cNvSpPr txBox="1">
            <a:spLocks noGrp="1"/>
          </p:cNvSpPr>
          <p:nvPr>
            <p:ph type="body" idx="2"/>
          </p:nvPr>
        </p:nvSpPr>
        <p:spPr>
          <a:xfrm>
            <a:off x="4939500" y="724200"/>
            <a:ext cx="3837000" cy="3695099"/>
          </a:xfrm>
          <a:prstGeom prst="rect">
            <a:avLst/>
          </a:prstGeom>
          <a:noFill/>
          <a:ln>
            <a:noFill/>
          </a:ln>
        </p:spPr>
        <p:txBody>
          <a:bodyPr spcFirstLastPara="1" wrap="square" lIns="91425" tIns="91425" rIns="91425" bIns="91425" anchor="ctr" anchorCtr="0"/>
          <a:lstStyle>
            <a:lvl1pPr marL="457200" marR="0" lvl="0" indent="-228600" algn="l" rtl="0">
              <a:lnSpc>
                <a:spcPct val="115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lnSpc>
                <a:spcPct val="115000"/>
              </a:lnSpc>
              <a:spcBef>
                <a:spcPts val="16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115000"/>
              </a:lnSpc>
              <a:spcBef>
                <a:spcPts val="16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lnSpc>
                <a:spcPct val="115000"/>
              </a:lnSpc>
              <a:spcBef>
                <a:spcPts val="16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4pPr>
            <a:lvl5pPr marL="2286000" marR="0" lvl="4" indent="-228600" algn="l" rtl="0">
              <a:lnSpc>
                <a:spcPct val="115000"/>
              </a:lnSpc>
              <a:spcBef>
                <a:spcPts val="16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5pPr>
            <a:lvl6pPr marL="2743200" marR="0" lvl="5" indent="-228600" algn="l" rtl="0">
              <a:lnSpc>
                <a:spcPct val="115000"/>
              </a:lnSpc>
              <a:spcBef>
                <a:spcPts val="16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6pPr>
            <a:lvl7pPr marL="3200400" marR="0" lvl="6" indent="-228600" algn="l" rtl="0">
              <a:lnSpc>
                <a:spcPct val="115000"/>
              </a:lnSpc>
              <a:spcBef>
                <a:spcPts val="16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7pPr>
            <a:lvl8pPr marL="3657600" marR="0" lvl="7" indent="-228600" algn="l" rtl="0">
              <a:lnSpc>
                <a:spcPct val="115000"/>
              </a:lnSpc>
              <a:spcBef>
                <a:spcPts val="16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8pPr>
            <a:lvl9pPr marL="4114800" marR="0" lvl="8" indent="-228600" algn="l" rtl="0">
              <a:lnSpc>
                <a:spcPct val="115000"/>
              </a:lnSpc>
              <a:spcBef>
                <a:spcPts val="1600"/>
              </a:spcBef>
              <a:spcAft>
                <a:spcPts val="1600"/>
              </a:spcAft>
              <a:buClr>
                <a:schemeClr val="dk1"/>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40" name="Google Shape;40;p9"/>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1pPr>
            <a:lvl2pPr marL="914400" marR="0" lvl="1" indent="-228600" algn="l" rtl="0">
              <a:lnSpc>
                <a:spcPct val="115000"/>
              </a:lnSpc>
              <a:spcBef>
                <a:spcPts val="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2pPr>
            <a:lvl3pPr marL="1371600" marR="0" lvl="2"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3pPr>
            <a:lvl4pPr marL="1828800" marR="0" lvl="3"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4pPr>
            <a:lvl5pPr marL="2286000" marR="0" lvl="4"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5pPr>
            <a:lvl6pPr marL="2743200" marR="0" lvl="5"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6pPr>
            <a:lvl7pPr marL="3200400" marR="0" lvl="6"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7pPr>
            <a:lvl8pPr marL="3657600" marR="0" lvl="7"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8pPr>
            <a:lvl9pPr marL="4114800" marR="0" lvl="8" indent="-228600" algn="l" rtl="0">
              <a:lnSpc>
                <a:spcPct val="115000"/>
              </a:lnSpc>
              <a:spcBef>
                <a:spcPts val="1600"/>
              </a:spcBef>
              <a:spcAft>
                <a:spcPts val="1600"/>
              </a:spcAft>
              <a:buClr>
                <a:schemeClr val="lt2"/>
              </a:buClr>
              <a:buSzPts val="1400"/>
              <a:buFont typeface="Arial"/>
              <a:buNone/>
              <a:defRPr sz="1400" b="0" i="0" u="none" strike="noStrike" cap="none">
                <a:solidFill>
                  <a:schemeClr val="lt2"/>
                </a:solidFill>
                <a:latin typeface="Arial"/>
                <a:ea typeface="Arial"/>
                <a:cs typeface="Arial"/>
                <a:sym typeface="Arial"/>
              </a:defRPr>
            </a:lvl9pPr>
          </a:lstStyle>
          <a:p>
            <a:endParaRPr/>
          </a:p>
        </p:txBody>
      </p:sp>
      <p:sp>
        <p:nvSpPr>
          <p:cNvPr id="43" name="Google Shape;43;p10"/>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599" cy="572699"/>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lvl="1">
              <a:spcBef>
                <a:spcPts val="0"/>
              </a:spcBef>
              <a:spcAft>
                <a:spcPts val="0"/>
              </a:spcAft>
              <a:buClr>
                <a:schemeClr val="dk1"/>
              </a:buClr>
              <a:buSzPts val="2800"/>
              <a:buFont typeface="Arial"/>
              <a:buNone/>
              <a:defRPr sz="2800">
                <a:solidFill>
                  <a:schemeClr val="dk1"/>
                </a:solidFill>
              </a:defRPr>
            </a:lvl2pPr>
            <a:lvl3pPr lvl="2">
              <a:spcBef>
                <a:spcPts val="0"/>
              </a:spcBef>
              <a:spcAft>
                <a:spcPts val="0"/>
              </a:spcAft>
              <a:buClr>
                <a:schemeClr val="dk1"/>
              </a:buClr>
              <a:buSzPts val="2800"/>
              <a:buFont typeface="Arial"/>
              <a:buNone/>
              <a:defRPr sz="2800">
                <a:solidFill>
                  <a:schemeClr val="dk1"/>
                </a:solidFill>
              </a:defRPr>
            </a:lvl3pPr>
            <a:lvl4pPr lvl="3">
              <a:spcBef>
                <a:spcPts val="0"/>
              </a:spcBef>
              <a:spcAft>
                <a:spcPts val="0"/>
              </a:spcAft>
              <a:buClr>
                <a:schemeClr val="dk1"/>
              </a:buClr>
              <a:buSzPts val="2800"/>
              <a:buFont typeface="Arial"/>
              <a:buNone/>
              <a:defRPr sz="2800">
                <a:solidFill>
                  <a:schemeClr val="dk1"/>
                </a:solidFill>
              </a:defRPr>
            </a:lvl4pPr>
            <a:lvl5pPr lvl="4">
              <a:spcBef>
                <a:spcPts val="0"/>
              </a:spcBef>
              <a:spcAft>
                <a:spcPts val="0"/>
              </a:spcAft>
              <a:buClr>
                <a:schemeClr val="dk1"/>
              </a:buClr>
              <a:buSzPts val="2800"/>
              <a:buFont typeface="Arial"/>
              <a:buNone/>
              <a:defRPr sz="2800">
                <a:solidFill>
                  <a:schemeClr val="dk1"/>
                </a:solidFill>
              </a:defRPr>
            </a:lvl5pPr>
            <a:lvl6pPr lvl="5">
              <a:spcBef>
                <a:spcPts val="0"/>
              </a:spcBef>
              <a:spcAft>
                <a:spcPts val="0"/>
              </a:spcAft>
              <a:buClr>
                <a:schemeClr val="dk1"/>
              </a:buClr>
              <a:buSzPts val="2800"/>
              <a:buFont typeface="Arial"/>
              <a:buNone/>
              <a:defRPr sz="2800">
                <a:solidFill>
                  <a:schemeClr val="dk1"/>
                </a:solidFill>
              </a:defRPr>
            </a:lvl6pPr>
            <a:lvl7pPr lvl="6">
              <a:spcBef>
                <a:spcPts val="0"/>
              </a:spcBef>
              <a:spcAft>
                <a:spcPts val="0"/>
              </a:spcAft>
              <a:buClr>
                <a:schemeClr val="dk1"/>
              </a:buClr>
              <a:buSzPts val="2800"/>
              <a:buFont typeface="Arial"/>
              <a:buNone/>
              <a:defRPr sz="2800">
                <a:solidFill>
                  <a:schemeClr val="dk1"/>
                </a:solidFill>
              </a:defRPr>
            </a:lvl7pPr>
            <a:lvl8pPr lvl="7">
              <a:spcBef>
                <a:spcPts val="0"/>
              </a:spcBef>
              <a:spcAft>
                <a:spcPts val="0"/>
              </a:spcAft>
              <a:buClr>
                <a:schemeClr val="dk1"/>
              </a:buClr>
              <a:buSzPts val="2800"/>
              <a:buFont typeface="Arial"/>
              <a:buNone/>
              <a:defRPr sz="2800">
                <a:solidFill>
                  <a:schemeClr val="dk1"/>
                </a:solidFill>
              </a:defRPr>
            </a:lvl8pPr>
            <a:lvl9pPr lvl="8">
              <a:spcBef>
                <a:spcPts val="0"/>
              </a:spcBef>
              <a:spcAft>
                <a:spcPts val="0"/>
              </a:spcAft>
              <a:buClr>
                <a:schemeClr val="dk1"/>
              </a:buClr>
              <a:buSzPts val="2800"/>
              <a:buFont typeface="Arial"/>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599" cy="3416400"/>
          </a:xfrm>
          <a:prstGeom prst="rect">
            <a:avLst/>
          </a:prstGeom>
          <a:noFill/>
          <a:ln>
            <a:noFill/>
          </a:ln>
        </p:spPr>
        <p:txBody>
          <a:bodyPr spcFirstLastPara="1" wrap="square" lIns="91425" tIns="91425" rIns="91425" bIns="91425" anchor="t" anchorCtr="0"/>
          <a:lstStyle>
            <a:lvl1pPr marL="457200" marR="0" lvl="0" indent="-228600" algn="l" rtl="0">
              <a:lnSpc>
                <a:spcPct val="115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1pPr>
            <a:lvl2pPr marL="914400" marR="0" lvl="1"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2pPr>
            <a:lvl3pPr marL="1371600" marR="0" lvl="2"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3pPr>
            <a:lvl4pPr marL="1828800" marR="0" lvl="3"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4pPr>
            <a:lvl5pPr marL="2286000" marR="0" lvl="4"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5pPr>
            <a:lvl6pPr marL="2743200" marR="0" lvl="5"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6pPr>
            <a:lvl7pPr marL="3200400" marR="0" lvl="6"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7pPr>
            <a:lvl8pPr marL="3657600" marR="0" lvl="7"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8pPr>
            <a:lvl9pPr marL="4114800" marR="0" lvl="8" indent="-228600" algn="l" rtl="0">
              <a:lnSpc>
                <a:spcPct val="115000"/>
              </a:lnSpc>
              <a:spcBef>
                <a:spcPts val="1600"/>
              </a:spcBef>
              <a:spcAft>
                <a:spcPts val="1600"/>
              </a:spcAft>
              <a:buClr>
                <a:schemeClr val="lt2"/>
              </a:buClr>
              <a:buSzPts val="1400"/>
              <a:buFont typeface="Arial"/>
              <a:buNone/>
              <a:defRPr sz="1400" b="0" i="0" u="none" strike="noStrike" cap="none">
                <a:solidFill>
                  <a:schemeClr val="lt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chemeClr val="lt2"/>
              </a:buClr>
              <a:buSzPts val="25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chemeClr val="lt2"/>
              </a:buClr>
              <a:buSzPts val="25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chemeClr val="lt2"/>
              </a:buClr>
              <a:buSzPts val="25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chemeClr val="lt2"/>
              </a:buClr>
              <a:buSzPts val="25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chemeClr val="lt2"/>
              </a:buClr>
              <a:buSzPts val="25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chemeClr val="lt2"/>
              </a:buClr>
              <a:buSzPts val="25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chemeClr val="lt2"/>
              </a:buClr>
              <a:buSzPts val="25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chemeClr val="lt2"/>
              </a:buClr>
              <a:buSzPts val="25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chemeClr val="lt2"/>
              </a:buClr>
              <a:buSzPts val="25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hackernoon.com/what-makes-a-good-commit-message-995d23687ad"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chris.beams.io/posts/git-commit/"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svg"/></Relationships>
</file>

<file path=ppt/slides/_rels/slide5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7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7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ctrTitle"/>
          </p:nvPr>
        </p:nvSpPr>
        <p:spPr>
          <a:xfrm>
            <a:off x="2904349" y="1790700"/>
            <a:ext cx="5285493" cy="1588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50"/>
              <a:buFont typeface="Proxima Nova"/>
              <a:buNone/>
            </a:pPr>
            <a:r>
              <a:rPr lang="en" sz="5000" b="0" i="0" u="none" strike="noStrike" cap="none" dirty="0">
                <a:solidFill>
                  <a:schemeClr val="dk1"/>
                </a:solidFill>
                <a:latin typeface="Proxima Nova"/>
                <a:ea typeface="Proxima Nova"/>
                <a:cs typeface="Proxima Nova"/>
                <a:sym typeface="Proxima Nova"/>
              </a:rPr>
              <a:t>INTRODUCTION</a:t>
            </a:r>
            <a:endParaRPr dirty="0"/>
          </a:p>
          <a:p>
            <a:pPr marL="0" marR="0" lvl="0" indent="0" algn="l" rtl="0">
              <a:lnSpc>
                <a:spcPct val="100000"/>
              </a:lnSpc>
              <a:spcBef>
                <a:spcPts val="0"/>
              </a:spcBef>
              <a:spcAft>
                <a:spcPts val="0"/>
              </a:spcAft>
              <a:buClr>
                <a:schemeClr val="dk1"/>
              </a:buClr>
              <a:buSzPts val="1250"/>
              <a:buFont typeface="Proxima Nova"/>
              <a:buNone/>
            </a:pPr>
            <a:r>
              <a:rPr lang="en" sz="5000" b="0" i="0" u="none" strike="noStrike" cap="none" dirty="0">
                <a:solidFill>
                  <a:schemeClr val="dk1"/>
                </a:solidFill>
                <a:latin typeface="Proxima Nova"/>
                <a:ea typeface="Proxima Nova"/>
                <a:cs typeface="Proxima Nova"/>
                <a:sym typeface="Proxima Nova"/>
              </a:rPr>
              <a:t>TO </a:t>
            </a:r>
            <a:r>
              <a:rPr lang="en" sz="5000" dirty="0">
                <a:solidFill>
                  <a:srgbClr val="00B0F0"/>
                </a:solidFill>
                <a:latin typeface="Proxima Nova"/>
                <a:ea typeface="Proxima Nova"/>
                <a:cs typeface="Proxima Nova"/>
                <a:sym typeface="Proxima Nova"/>
              </a:rPr>
              <a:t>GIT &amp; GITHUB</a:t>
            </a:r>
            <a:endParaRPr dirty="0">
              <a:solidFill>
                <a:srgbClr val="00B0F0"/>
              </a:solidFill>
            </a:endParaRPr>
          </a:p>
        </p:txBody>
      </p:sp>
      <p:pic>
        <p:nvPicPr>
          <p:cNvPr id="62" name="Google Shape;62;p14" descr="metis.png"/>
          <p:cNvPicPr preferRelativeResize="0"/>
          <p:nvPr/>
        </p:nvPicPr>
        <p:blipFill rotWithShape="1">
          <a:blip r:embed="rId3">
            <a:alphaModFix/>
          </a:blip>
          <a:srcRect/>
          <a:stretch/>
        </p:blipFill>
        <p:spPr>
          <a:xfrm>
            <a:off x="896274" y="1521487"/>
            <a:ext cx="1312850" cy="2100524"/>
          </a:xfrm>
          <a:prstGeom prst="rect">
            <a:avLst/>
          </a:prstGeom>
          <a:noFill/>
          <a:ln>
            <a:noFill/>
          </a:ln>
        </p:spPr>
      </p:pic>
      <p:cxnSp>
        <p:nvCxnSpPr>
          <p:cNvPr id="63" name="Google Shape;63;p14"/>
          <p:cNvCxnSpPr/>
          <p:nvPr/>
        </p:nvCxnSpPr>
        <p:spPr>
          <a:xfrm>
            <a:off x="2856050" y="3622000"/>
            <a:ext cx="5175000" cy="0"/>
          </a:xfrm>
          <a:prstGeom prst="straightConnector1">
            <a:avLst/>
          </a:prstGeom>
          <a:noFill/>
          <a:ln w="19050" cap="flat" cmpd="sng">
            <a:solidFill>
              <a:srgbClr val="3A9ED9"/>
            </a:solidFill>
            <a:prstDash val="solid"/>
            <a:round/>
            <a:headEnd type="none" w="sm" len="sm"/>
            <a:tailEnd type="none" w="sm" len="sm"/>
          </a:ln>
        </p:spPr>
      </p:cxnSp>
      <p:cxnSp>
        <p:nvCxnSpPr>
          <p:cNvPr id="64" name="Google Shape;64;p14"/>
          <p:cNvCxnSpPr/>
          <p:nvPr/>
        </p:nvCxnSpPr>
        <p:spPr>
          <a:xfrm>
            <a:off x="2856050" y="1521475"/>
            <a:ext cx="5175000" cy="0"/>
          </a:xfrm>
          <a:prstGeom prst="straightConnector1">
            <a:avLst/>
          </a:prstGeom>
          <a:noFill/>
          <a:ln w="19050" cap="flat" cmpd="sng">
            <a:solidFill>
              <a:srgbClr val="3A9ED9"/>
            </a:solidFill>
            <a:prstDash val="solid"/>
            <a:round/>
            <a:headEnd type="none" w="sm" len="sm"/>
            <a:tailEnd type="none" w="sm" len="sm"/>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We broke our code, now what?</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76200" marR="0" lvl="0" indent="0" algn="l" rtl="0">
              <a:lnSpc>
                <a:spcPct val="115000"/>
              </a:lnSpc>
              <a:spcBef>
                <a:spcPts val="0"/>
              </a:spcBef>
              <a:spcAft>
                <a:spcPts val="0"/>
              </a:spcAft>
              <a:buClr>
                <a:srgbClr val="434343"/>
              </a:buClr>
              <a:buSzPts val="2400"/>
            </a:pPr>
            <a:r>
              <a:rPr lang="en-US" sz="2400" b="0" i="0" u="none" strike="noStrike" cap="none" dirty="0">
                <a:solidFill>
                  <a:srgbClr val="434343"/>
                </a:solidFill>
                <a:latin typeface="Proxima Nova"/>
                <a:ea typeface="Proxima Nova"/>
                <a:cs typeface="Proxima Nova"/>
                <a:sym typeface="Proxima Nova"/>
              </a:rPr>
              <a:t>With the code broken, we have two options.</a:t>
            </a:r>
          </a:p>
          <a:p>
            <a:pPr marL="533400" marR="0" lvl="0" indent="-457200" algn="l" rtl="0">
              <a:lnSpc>
                <a:spcPct val="115000"/>
              </a:lnSpc>
              <a:spcBef>
                <a:spcPts val="0"/>
              </a:spcBef>
              <a:spcAft>
                <a:spcPts val="0"/>
              </a:spcAft>
              <a:buClr>
                <a:srgbClr val="434343"/>
              </a:buClr>
              <a:buSzPts val="2400"/>
              <a:buFont typeface="+mj-lt"/>
              <a:buAutoNum type="arabicPeriod"/>
            </a:pPr>
            <a:r>
              <a:rPr lang="en-US" sz="2400" dirty="0">
                <a:solidFill>
                  <a:srgbClr val="434343"/>
                </a:solidFill>
                <a:latin typeface="Proxima Nova"/>
                <a:sym typeface="Proxima Nova"/>
              </a:rPr>
              <a:t>Figure out how to fix the code</a:t>
            </a:r>
          </a:p>
          <a:p>
            <a:pPr marL="533400" marR="0" lvl="0" indent="-457200" algn="l" rtl="0">
              <a:lnSpc>
                <a:spcPct val="115000"/>
              </a:lnSpc>
              <a:spcBef>
                <a:spcPts val="0"/>
              </a:spcBef>
              <a:spcAft>
                <a:spcPts val="0"/>
              </a:spcAft>
              <a:buClr>
                <a:srgbClr val="434343"/>
              </a:buClr>
              <a:buSzPts val="2400"/>
              <a:buFont typeface="+mj-lt"/>
              <a:buAutoNum type="arabicPeriod"/>
            </a:pPr>
            <a:r>
              <a:rPr lang="en-US" sz="2400" dirty="0">
                <a:solidFill>
                  <a:srgbClr val="434343"/>
                </a:solidFill>
                <a:latin typeface="Proxima Nova"/>
                <a:sym typeface="Proxima Nova"/>
              </a:rPr>
              <a:t>Reset to the last time the code worked</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sym typeface="Proxima Nova"/>
            </a:endParaRPr>
          </a:p>
          <a:p>
            <a:pPr marL="76200" marR="0" lvl="0" indent="0" algn="l" rtl="0">
              <a:lnSpc>
                <a:spcPct val="115000"/>
              </a:lnSpc>
              <a:spcBef>
                <a:spcPts val="0"/>
              </a:spcBef>
              <a:spcAft>
                <a:spcPts val="0"/>
              </a:spcAft>
              <a:buClr>
                <a:srgbClr val="434343"/>
              </a:buClr>
              <a:buSzPts val="2400"/>
            </a:pPr>
            <a:endParaRPr lang="en-US"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3324591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Oval 1">
            <a:extLst>
              <a:ext uri="{FF2B5EF4-FFF2-40B4-BE49-F238E27FC236}">
                <a16:creationId xmlns:a16="http://schemas.microsoft.com/office/drawing/2014/main" id="{BB90BAE7-6ACF-174E-8190-6442BA5894D6}"/>
              </a:ext>
            </a:extLst>
          </p:cNvPr>
          <p:cNvSpPr/>
          <p:nvPr/>
        </p:nvSpPr>
        <p:spPr>
          <a:xfrm>
            <a:off x="580445"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712F9603-59D4-AA43-944D-0BD51AB0BE09}"/>
              </a:ext>
            </a:extLst>
          </p:cNvPr>
          <p:cNvSpPr/>
          <p:nvPr/>
        </p:nvSpPr>
        <p:spPr>
          <a:xfrm>
            <a:off x="1486893"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09D1803-035B-D948-829D-E2664DE78E71}"/>
              </a:ext>
            </a:extLst>
          </p:cNvPr>
          <p:cNvSpPr/>
          <p:nvPr/>
        </p:nvSpPr>
        <p:spPr>
          <a:xfrm>
            <a:off x="2759102"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oogle Shape;61;p14">
            <a:extLst>
              <a:ext uri="{FF2B5EF4-FFF2-40B4-BE49-F238E27FC236}">
                <a16:creationId xmlns:a16="http://schemas.microsoft.com/office/drawing/2014/main" id="{ACDEF371-82A7-2E49-986C-EF34EFD5B6AE}"/>
              </a:ext>
            </a:extLst>
          </p:cNvPr>
          <p:cNvSpPr txBox="1">
            <a:spLocks noGrp="1"/>
          </p:cNvSpPr>
          <p:nvPr>
            <p:ph type="ctrTitle"/>
          </p:nvPr>
        </p:nvSpPr>
        <p:spPr>
          <a:xfrm>
            <a:off x="787180" y="477078"/>
            <a:ext cx="7657105" cy="842734"/>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50"/>
              <a:buFont typeface="Proxima Nova"/>
              <a:buNone/>
            </a:pPr>
            <a:r>
              <a:rPr lang="en-US" sz="4000" b="0" i="0" u="none" strike="noStrike" cap="none" dirty="0">
                <a:solidFill>
                  <a:schemeClr val="dk1"/>
                </a:solidFill>
                <a:latin typeface="Proxima Nova"/>
                <a:ea typeface="Proxima Nova"/>
                <a:cs typeface="Proxima Nova"/>
                <a:sym typeface="Proxima Nova"/>
              </a:rPr>
              <a:t>CODE DEVELOPMENT TIMELINE</a:t>
            </a:r>
            <a:endParaRPr sz="4000" dirty="0">
              <a:solidFill>
                <a:srgbClr val="00B0F0"/>
              </a:solidFill>
            </a:endParaRPr>
          </a:p>
        </p:txBody>
      </p:sp>
      <p:sp>
        <p:nvSpPr>
          <p:cNvPr id="11" name="Right Arrow 10">
            <a:extLst>
              <a:ext uri="{FF2B5EF4-FFF2-40B4-BE49-F238E27FC236}">
                <a16:creationId xmlns:a16="http://schemas.microsoft.com/office/drawing/2014/main" id="{2927AA3A-5391-744D-A436-A6186482A5B1}"/>
              </a:ext>
            </a:extLst>
          </p:cNvPr>
          <p:cNvSpPr/>
          <p:nvPr/>
        </p:nvSpPr>
        <p:spPr>
          <a:xfrm>
            <a:off x="3665550"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F666916-3083-944B-A10C-E0EA81399CA2}"/>
              </a:ext>
            </a:extLst>
          </p:cNvPr>
          <p:cNvSpPr/>
          <p:nvPr/>
        </p:nvSpPr>
        <p:spPr>
          <a:xfrm>
            <a:off x="4937759"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solidFill>
                <a:srgbClr val="FF0000"/>
              </a:solidFill>
            </a:endParaRPr>
          </a:p>
        </p:txBody>
      </p:sp>
      <p:sp>
        <p:nvSpPr>
          <p:cNvPr id="3" name="Curved Up Arrow 2">
            <a:extLst>
              <a:ext uri="{FF2B5EF4-FFF2-40B4-BE49-F238E27FC236}">
                <a16:creationId xmlns:a16="http://schemas.microsoft.com/office/drawing/2014/main" id="{2F375AE1-1A82-8049-91DE-737E480DE972}"/>
              </a:ext>
            </a:extLst>
          </p:cNvPr>
          <p:cNvSpPr/>
          <p:nvPr/>
        </p:nvSpPr>
        <p:spPr>
          <a:xfrm flipH="1">
            <a:off x="3383277" y="2885920"/>
            <a:ext cx="1554482" cy="914400"/>
          </a:xfrm>
          <a:prstGeom prst="curvedUpArrow">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TextBox 14">
            <a:extLst>
              <a:ext uri="{FF2B5EF4-FFF2-40B4-BE49-F238E27FC236}">
                <a16:creationId xmlns:a16="http://schemas.microsoft.com/office/drawing/2014/main" id="{5D6CDD6F-0C8B-8A48-AC01-6EFDD89FBDDD}"/>
              </a:ext>
            </a:extLst>
          </p:cNvPr>
          <p:cNvSpPr txBox="1"/>
          <p:nvPr/>
        </p:nvSpPr>
        <p:spPr>
          <a:xfrm>
            <a:off x="965772" y="4102779"/>
            <a:ext cx="7274102" cy="707886"/>
          </a:xfrm>
          <a:prstGeom prst="rect">
            <a:avLst/>
          </a:prstGeom>
          <a:noFill/>
        </p:spPr>
        <p:txBody>
          <a:bodyPr wrap="square" rtlCol="0">
            <a:spAutoFit/>
          </a:bodyPr>
          <a:lstStyle/>
          <a:p>
            <a:r>
              <a:rPr lang="en-US" sz="2000" dirty="0">
                <a:solidFill>
                  <a:schemeClr val="tx1"/>
                </a:solidFill>
              </a:rPr>
              <a:t>Doing this can be very time consuming if you haven’t prepared for this eventuality. Let’s use git to prepare ourselves.</a:t>
            </a:r>
          </a:p>
        </p:txBody>
      </p:sp>
      <p:pic>
        <p:nvPicPr>
          <p:cNvPr id="10" name="Picture 9">
            <a:extLst>
              <a:ext uri="{FF2B5EF4-FFF2-40B4-BE49-F238E27FC236}">
                <a16:creationId xmlns:a16="http://schemas.microsoft.com/office/drawing/2014/main" id="{D434344E-35A7-BF44-8DB4-1B86158FC9A7}"/>
              </a:ext>
            </a:extLst>
          </p:cNvPr>
          <p:cNvPicPr>
            <a:picLocks noChangeAspect="1"/>
          </p:cNvPicPr>
          <p:nvPr/>
        </p:nvPicPr>
        <p:blipFill>
          <a:blip r:embed="rId3"/>
          <a:stretch>
            <a:fillRect/>
          </a:stretch>
        </p:blipFill>
        <p:spPr>
          <a:xfrm>
            <a:off x="4910885" y="1701213"/>
            <a:ext cx="745510" cy="918741"/>
          </a:xfrm>
          <a:prstGeom prst="rect">
            <a:avLst/>
          </a:prstGeom>
        </p:spPr>
      </p:pic>
    </p:spTree>
    <p:extLst>
      <p:ext uri="{BB962C8B-B14F-4D97-AF65-F5344CB8AC3E}">
        <p14:creationId xmlns:p14="http://schemas.microsoft.com/office/powerpoint/2010/main" val="20504591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What does Git do?</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Allows us to introduce a checkpointing system</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Keeps track of each file’s evolution over time</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Keeps a history of those changes and allows us to return to a version of our code at any time</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Allows for multiple versions of the same code to exist simultaneously (we’ll come back to this one)</a:t>
            </a:r>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14641040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Oval 1">
            <a:extLst>
              <a:ext uri="{FF2B5EF4-FFF2-40B4-BE49-F238E27FC236}">
                <a16:creationId xmlns:a16="http://schemas.microsoft.com/office/drawing/2014/main" id="{BB90BAE7-6ACF-174E-8190-6442BA5894D6}"/>
              </a:ext>
            </a:extLst>
          </p:cNvPr>
          <p:cNvSpPr/>
          <p:nvPr/>
        </p:nvSpPr>
        <p:spPr>
          <a:xfrm>
            <a:off x="580445"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712F9603-59D4-AA43-944D-0BD51AB0BE09}"/>
              </a:ext>
            </a:extLst>
          </p:cNvPr>
          <p:cNvSpPr/>
          <p:nvPr/>
        </p:nvSpPr>
        <p:spPr>
          <a:xfrm>
            <a:off x="1486893"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09D1803-035B-D948-829D-E2664DE78E71}"/>
              </a:ext>
            </a:extLst>
          </p:cNvPr>
          <p:cNvSpPr/>
          <p:nvPr/>
        </p:nvSpPr>
        <p:spPr>
          <a:xfrm>
            <a:off x="2759102"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oogle Shape;61;p14">
            <a:extLst>
              <a:ext uri="{FF2B5EF4-FFF2-40B4-BE49-F238E27FC236}">
                <a16:creationId xmlns:a16="http://schemas.microsoft.com/office/drawing/2014/main" id="{ACDEF371-82A7-2E49-986C-EF34EFD5B6AE}"/>
              </a:ext>
            </a:extLst>
          </p:cNvPr>
          <p:cNvSpPr txBox="1">
            <a:spLocks noGrp="1"/>
          </p:cNvSpPr>
          <p:nvPr>
            <p:ph type="ctrTitle"/>
          </p:nvPr>
        </p:nvSpPr>
        <p:spPr>
          <a:xfrm>
            <a:off x="787180" y="477078"/>
            <a:ext cx="7657105" cy="842734"/>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50"/>
              <a:buFont typeface="Proxima Nova"/>
              <a:buNone/>
            </a:pPr>
            <a:r>
              <a:rPr lang="en-US" sz="4000" b="0" i="0" u="none" strike="noStrike" cap="none" dirty="0">
                <a:solidFill>
                  <a:schemeClr val="dk1"/>
                </a:solidFill>
                <a:latin typeface="Proxima Nova"/>
                <a:ea typeface="Proxima Nova"/>
                <a:cs typeface="Proxima Nova"/>
                <a:sym typeface="Proxima Nova"/>
              </a:rPr>
              <a:t>CODE DEVELOPMENT TIMELINE</a:t>
            </a:r>
            <a:endParaRPr sz="4000" dirty="0">
              <a:solidFill>
                <a:srgbClr val="00B0F0"/>
              </a:solidFill>
            </a:endParaRPr>
          </a:p>
        </p:txBody>
      </p:sp>
      <p:sp>
        <p:nvSpPr>
          <p:cNvPr id="4" name="TextBox 3">
            <a:extLst>
              <a:ext uri="{FF2B5EF4-FFF2-40B4-BE49-F238E27FC236}">
                <a16:creationId xmlns:a16="http://schemas.microsoft.com/office/drawing/2014/main" id="{1DA5B47B-C8F0-E04D-A506-AA8AD035BACB}"/>
              </a:ext>
            </a:extLst>
          </p:cNvPr>
          <p:cNvSpPr txBox="1"/>
          <p:nvPr/>
        </p:nvSpPr>
        <p:spPr>
          <a:xfrm>
            <a:off x="3373273" y="1834789"/>
            <a:ext cx="369870" cy="923330"/>
          </a:xfrm>
          <a:prstGeom prst="rect">
            <a:avLst/>
          </a:prstGeom>
          <a:noFill/>
        </p:spPr>
        <p:txBody>
          <a:bodyPr wrap="square" rtlCol="0">
            <a:spAutoFit/>
          </a:bodyPr>
          <a:lstStyle/>
          <a:p>
            <a:r>
              <a:rPr lang="en-US" sz="5400" dirty="0">
                <a:solidFill>
                  <a:srgbClr val="00B0F0"/>
                </a:solidFill>
              </a:rPr>
              <a:t>|</a:t>
            </a:r>
          </a:p>
        </p:txBody>
      </p:sp>
      <p:sp>
        <p:nvSpPr>
          <p:cNvPr id="5" name="TextBox 4">
            <a:extLst>
              <a:ext uri="{FF2B5EF4-FFF2-40B4-BE49-F238E27FC236}">
                <a16:creationId xmlns:a16="http://schemas.microsoft.com/office/drawing/2014/main" id="{68331576-2E5F-DA4C-B37E-61F65D8C3DD6}"/>
              </a:ext>
            </a:extLst>
          </p:cNvPr>
          <p:cNvSpPr txBox="1"/>
          <p:nvPr/>
        </p:nvSpPr>
        <p:spPr>
          <a:xfrm>
            <a:off x="2314141" y="2727297"/>
            <a:ext cx="3760342" cy="646331"/>
          </a:xfrm>
          <a:prstGeom prst="rect">
            <a:avLst/>
          </a:prstGeom>
          <a:noFill/>
        </p:spPr>
        <p:txBody>
          <a:bodyPr wrap="square" rtlCol="0">
            <a:spAutoFit/>
          </a:bodyPr>
          <a:lstStyle/>
          <a:p>
            <a:r>
              <a:rPr lang="en-US" sz="3600" dirty="0">
                <a:solidFill>
                  <a:srgbClr val="00B0F0"/>
                </a:solidFill>
              </a:rPr>
              <a:t>Checkpoint!</a:t>
            </a:r>
          </a:p>
        </p:txBody>
      </p:sp>
    </p:spTree>
    <p:extLst>
      <p:ext uri="{BB962C8B-B14F-4D97-AF65-F5344CB8AC3E}">
        <p14:creationId xmlns:p14="http://schemas.microsoft.com/office/powerpoint/2010/main" val="1311125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Oval 1">
            <a:extLst>
              <a:ext uri="{FF2B5EF4-FFF2-40B4-BE49-F238E27FC236}">
                <a16:creationId xmlns:a16="http://schemas.microsoft.com/office/drawing/2014/main" id="{BB90BAE7-6ACF-174E-8190-6442BA5894D6}"/>
              </a:ext>
            </a:extLst>
          </p:cNvPr>
          <p:cNvSpPr/>
          <p:nvPr/>
        </p:nvSpPr>
        <p:spPr>
          <a:xfrm>
            <a:off x="580445"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712F9603-59D4-AA43-944D-0BD51AB0BE09}"/>
              </a:ext>
            </a:extLst>
          </p:cNvPr>
          <p:cNvSpPr/>
          <p:nvPr/>
        </p:nvSpPr>
        <p:spPr>
          <a:xfrm>
            <a:off x="1486893"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09D1803-035B-D948-829D-E2664DE78E71}"/>
              </a:ext>
            </a:extLst>
          </p:cNvPr>
          <p:cNvSpPr/>
          <p:nvPr/>
        </p:nvSpPr>
        <p:spPr>
          <a:xfrm>
            <a:off x="2759102"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oogle Shape;61;p14">
            <a:extLst>
              <a:ext uri="{FF2B5EF4-FFF2-40B4-BE49-F238E27FC236}">
                <a16:creationId xmlns:a16="http://schemas.microsoft.com/office/drawing/2014/main" id="{ACDEF371-82A7-2E49-986C-EF34EFD5B6AE}"/>
              </a:ext>
            </a:extLst>
          </p:cNvPr>
          <p:cNvSpPr txBox="1">
            <a:spLocks noGrp="1"/>
          </p:cNvSpPr>
          <p:nvPr>
            <p:ph type="ctrTitle"/>
          </p:nvPr>
        </p:nvSpPr>
        <p:spPr>
          <a:xfrm>
            <a:off x="787180" y="477078"/>
            <a:ext cx="7657105" cy="842734"/>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50"/>
              <a:buFont typeface="Proxima Nova"/>
              <a:buNone/>
            </a:pPr>
            <a:r>
              <a:rPr lang="en-US" sz="4000" b="0" i="0" u="none" strike="noStrike" cap="none" dirty="0">
                <a:solidFill>
                  <a:schemeClr val="dk1"/>
                </a:solidFill>
                <a:latin typeface="Proxima Nova"/>
                <a:ea typeface="Proxima Nova"/>
                <a:cs typeface="Proxima Nova"/>
                <a:sym typeface="Proxima Nova"/>
              </a:rPr>
              <a:t>CODE DEVELOPMENT TIMELINE</a:t>
            </a:r>
            <a:endParaRPr sz="4000" dirty="0">
              <a:solidFill>
                <a:srgbClr val="00B0F0"/>
              </a:solidFill>
            </a:endParaRPr>
          </a:p>
        </p:txBody>
      </p:sp>
      <p:sp>
        <p:nvSpPr>
          <p:cNvPr id="11" name="Right Arrow 10">
            <a:extLst>
              <a:ext uri="{FF2B5EF4-FFF2-40B4-BE49-F238E27FC236}">
                <a16:creationId xmlns:a16="http://schemas.microsoft.com/office/drawing/2014/main" id="{2927AA3A-5391-744D-A436-A6186482A5B1}"/>
              </a:ext>
            </a:extLst>
          </p:cNvPr>
          <p:cNvSpPr/>
          <p:nvPr/>
        </p:nvSpPr>
        <p:spPr>
          <a:xfrm>
            <a:off x="3665550"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F666916-3083-944B-A10C-E0EA81399CA2}"/>
              </a:ext>
            </a:extLst>
          </p:cNvPr>
          <p:cNvSpPr/>
          <p:nvPr/>
        </p:nvSpPr>
        <p:spPr>
          <a:xfrm>
            <a:off x="4937759"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solidFill>
                <a:srgbClr val="FF0000"/>
              </a:solidFill>
            </a:endParaRPr>
          </a:p>
        </p:txBody>
      </p:sp>
      <p:sp>
        <p:nvSpPr>
          <p:cNvPr id="4" name="TextBox 3">
            <a:extLst>
              <a:ext uri="{FF2B5EF4-FFF2-40B4-BE49-F238E27FC236}">
                <a16:creationId xmlns:a16="http://schemas.microsoft.com/office/drawing/2014/main" id="{1DA5B47B-C8F0-E04D-A506-AA8AD035BACB}"/>
              </a:ext>
            </a:extLst>
          </p:cNvPr>
          <p:cNvSpPr txBox="1"/>
          <p:nvPr/>
        </p:nvSpPr>
        <p:spPr>
          <a:xfrm>
            <a:off x="3373273" y="1834789"/>
            <a:ext cx="369870" cy="923330"/>
          </a:xfrm>
          <a:prstGeom prst="rect">
            <a:avLst/>
          </a:prstGeom>
          <a:noFill/>
        </p:spPr>
        <p:txBody>
          <a:bodyPr wrap="square" rtlCol="0">
            <a:spAutoFit/>
          </a:bodyPr>
          <a:lstStyle/>
          <a:p>
            <a:r>
              <a:rPr lang="en-US" sz="5400" dirty="0">
                <a:solidFill>
                  <a:srgbClr val="00B0F0"/>
                </a:solidFill>
              </a:rPr>
              <a:t>|</a:t>
            </a:r>
          </a:p>
        </p:txBody>
      </p:sp>
    </p:spTree>
    <p:extLst>
      <p:ext uri="{BB962C8B-B14F-4D97-AF65-F5344CB8AC3E}">
        <p14:creationId xmlns:p14="http://schemas.microsoft.com/office/powerpoint/2010/main" val="9098636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Oval 1">
            <a:extLst>
              <a:ext uri="{FF2B5EF4-FFF2-40B4-BE49-F238E27FC236}">
                <a16:creationId xmlns:a16="http://schemas.microsoft.com/office/drawing/2014/main" id="{BB90BAE7-6ACF-174E-8190-6442BA5894D6}"/>
              </a:ext>
            </a:extLst>
          </p:cNvPr>
          <p:cNvSpPr/>
          <p:nvPr/>
        </p:nvSpPr>
        <p:spPr>
          <a:xfrm>
            <a:off x="580445"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712F9603-59D4-AA43-944D-0BD51AB0BE09}"/>
              </a:ext>
            </a:extLst>
          </p:cNvPr>
          <p:cNvSpPr/>
          <p:nvPr/>
        </p:nvSpPr>
        <p:spPr>
          <a:xfrm>
            <a:off x="1486893"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09D1803-035B-D948-829D-E2664DE78E71}"/>
              </a:ext>
            </a:extLst>
          </p:cNvPr>
          <p:cNvSpPr/>
          <p:nvPr/>
        </p:nvSpPr>
        <p:spPr>
          <a:xfrm>
            <a:off x="2759102"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oogle Shape;61;p14">
            <a:extLst>
              <a:ext uri="{FF2B5EF4-FFF2-40B4-BE49-F238E27FC236}">
                <a16:creationId xmlns:a16="http://schemas.microsoft.com/office/drawing/2014/main" id="{ACDEF371-82A7-2E49-986C-EF34EFD5B6AE}"/>
              </a:ext>
            </a:extLst>
          </p:cNvPr>
          <p:cNvSpPr txBox="1">
            <a:spLocks noGrp="1"/>
          </p:cNvSpPr>
          <p:nvPr>
            <p:ph type="ctrTitle"/>
          </p:nvPr>
        </p:nvSpPr>
        <p:spPr>
          <a:xfrm>
            <a:off x="787180" y="477078"/>
            <a:ext cx="7657105" cy="842734"/>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50"/>
              <a:buFont typeface="Proxima Nova"/>
              <a:buNone/>
            </a:pPr>
            <a:r>
              <a:rPr lang="en-US" sz="4000" b="0" i="0" u="none" strike="noStrike" cap="none" dirty="0">
                <a:solidFill>
                  <a:schemeClr val="dk1"/>
                </a:solidFill>
                <a:latin typeface="Proxima Nova"/>
                <a:ea typeface="Proxima Nova"/>
                <a:cs typeface="Proxima Nova"/>
                <a:sym typeface="Proxima Nova"/>
              </a:rPr>
              <a:t>CODE DEVELOPMENT TIMELINE</a:t>
            </a:r>
            <a:endParaRPr sz="4000" dirty="0">
              <a:solidFill>
                <a:srgbClr val="00B0F0"/>
              </a:solidFill>
            </a:endParaRPr>
          </a:p>
        </p:txBody>
      </p:sp>
      <p:sp>
        <p:nvSpPr>
          <p:cNvPr id="11" name="Right Arrow 10">
            <a:extLst>
              <a:ext uri="{FF2B5EF4-FFF2-40B4-BE49-F238E27FC236}">
                <a16:creationId xmlns:a16="http://schemas.microsoft.com/office/drawing/2014/main" id="{2927AA3A-5391-744D-A436-A6186482A5B1}"/>
              </a:ext>
            </a:extLst>
          </p:cNvPr>
          <p:cNvSpPr/>
          <p:nvPr/>
        </p:nvSpPr>
        <p:spPr>
          <a:xfrm>
            <a:off x="3665550"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F666916-3083-944B-A10C-E0EA81399CA2}"/>
              </a:ext>
            </a:extLst>
          </p:cNvPr>
          <p:cNvSpPr/>
          <p:nvPr/>
        </p:nvSpPr>
        <p:spPr>
          <a:xfrm>
            <a:off x="4937759"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solidFill>
                <a:srgbClr val="FF0000"/>
              </a:solidFill>
            </a:endParaRPr>
          </a:p>
        </p:txBody>
      </p:sp>
      <p:sp>
        <p:nvSpPr>
          <p:cNvPr id="4" name="TextBox 3">
            <a:extLst>
              <a:ext uri="{FF2B5EF4-FFF2-40B4-BE49-F238E27FC236}">
                <a16:creationId xmlns:a16="http://schemas.microsoft.com/office/drawing/2014/main" id="{1DA5B47B-C8F0-E04D-A506-AA8AD035BACB}"/>
              </a:ext>
            </a:extLst>
          </p:cNvPr>
          <p:cNvSpPr txBox="1"/>
          <p:nvPr/>
        </p:nvSpPr>
        <p:spPr>
          <a:xfrm>
            <a:off x="3373273" y="1834789"/>
            <a:ext cx="369870" cy="923330"/>
          </a:xfrm>
          <a:prstGeom prst="rect">
            <a:avLst/>
          </a:prstGeom>
          <a:noFill/>
        </p:spPr>
        <p:txBody>
          <a:bodyPr wrap="square" rtlCol="0">
            <a:spAutoFit/>
          </a:bodyPr>
          <a:lstStyle/>
          <a:p>
            <a:r>
              <a:rPr lang="en-US" sz="5400" dirty="0">
                <a:solidFill>
                  <a:srgbClr val="00B0F0"/>
                </a:solidFill>
              </a:rPr>
              <a:t>|</a:t>
            </a:r>
          </a:p>
        </p:txBody>
      </p:sp>
      <p:sp>
        <p:nvSpPr>
          <p:cNvPr id="10" name="Oval 9">
            <a:extLst>
              <a:ext uri="{FF2B5EF4-FFF2-40B4-BE49-F238E27FC236}">
                <a16:creationId xmlns:a16="http://schemas.microsoft.com/office/drawing/2014/main" id="{EDE34BDD-DB48-D54B-93CF-E9C6047D8302}"/>
              </a:ext>
            </a:extLst>
          </p:cNvPr>
          <p:cNvSpPr/>
          <p:nvPr/>
        </p:nvSpPr>
        <p:spPr>
          <a:xfrm>
            <a:off x="4937759" y="2035533"/>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solidFill>
                <a:srgbClr val="FF0000"/>
              </a:solidFill>
            </a:endParaRPr>
          </a:p>
        </p:txBody>
      </p:sp>
      <p:sp>
        <p:nvSpPr>
          <p:cNvPr id="14" name="TextBox 13">
            <a:extLst>
              <a:ext uri="{FF2B5EF4-FFF2-40B4-BE49-F238E27FC236}">
                <a16:creationId xmlns:a16="http://schemas.microsoft.com/office/drawing/2014/main" id="{579A0010-2FF2-D949-A848-BC1346409EB6}"/>
              </a:ext>
            </a:extLst>
          </p:cNvPr>
          <p:cNvSpPr txBox="1"/>
          <p:nvPr/>
        </p:nvSpPr>
        <p:spPr>
          <a:xfrm>
            <a:off x="3749351" y="2928041"/>
            <a:ext cx="3760342" cy="646331"/>
          </a:xfrm>
          <a:prstGeom prst="rect">
            <a:avLst/>
          </a:prstGeom>
          <a:noFill/>
        </p:spPr>
        <p:txBody>
          <a:bodyPr wrap="square" rtlCol="0">
            <a:spAutoFit/>
          </a:bodyPr>
          <a:lstStyle/>
          <a:p>
            <a:r>
              <a:rPr lang="en-US" sz="3600" dirty="0">
                <a:solidFill>
                  <a:srgbClr val="FF0000"/>
                </a:solidFill>
              </a:rPr>
              <a:t>OOPS. REVERT.</a:t>
            </a:r>
          </a:p>
        </p:txBody>
      </p:sp>
      <p:pic>
        <p:nvPicPr>
          <p:cNvPr id="15" name="Picture 14">
            <a:extLst>
              <a:ext uri="{FF2B5EF4-FFF2-40B4-BE49-F238E27FC236}">
                <a16:creationId xmlns:a16="http://schemas.microsoft.com/office/drawing/2014/main" id="{79A18C9B-3079-B546-AF8F-0B457E2934DC}"/>
              </a:ext>
            </a:extLst>
          </p:cNvPr>
          <p:cNvPicPr>
            <a:picLocks noChangeAspect="1"/>
          </p:cNvPicPr>
          <p:nvPr/>
        </p:nvPicPr>
        <p:blipFill>
          <a:blip r:embed="rId3"/>
          <a:stretch>
            <a:fillRect/>
          </a:stretch>
        </p:blipFill>
        <p:spPr>
          <a:xfrm>
            <a:off x="4910885" y="1701213"/>
            <a:ext cx="745510" cy="918741"/>
          </a:xfrm>
          <a:prstGeom prst="rect">
            <a:avLst/>
          </a:prstGeom>
        </p:spPr>
      </p:pic>
    </p:spTree>
    <p:extLst>
      <p:ext uri="{BB962C8B-B14F-4D97-AF65-F5344CB8AC3E}">
        <p14:creationId xmlns:p14="http://schemas.microsoft.com/office/powerpoint/2010/main" val="27426668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Oval 1">
            <a:extLst>
              <a:ext uri="{FF2B5EF4-FFF2-40B4-BE49-F238E27FC236}">
                <a16:creationId xmlns:a16="http://schemas.microsoft.com/office/drawing/2014/main" id="{BB90BAE7-6ACF-174E-8190-6442BA5894D6}"/>
              </a:ext>
            </a:extLst>
          </p:cNvPr>
          <p:cNvSpPr/>
          <p:nvPr/>
        </p:nvSpPr>
        <p:spPr>
          <a:xfrm>
            <a:off x="580445"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712F9603-59D4-AA43-944D-0BD51AB0BE09}"/>
              </a:ext>
            </a:extLst>
          </p:cNvPr>
          <p:cNvSpPr/>
          <p:nvPr/>
        </p:nvSpPr>
        <p:spPr>
          <a:xfrm>
            <a:off x="1486893"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09D1803-035B-D948-829D-E2664DE78E71}"/>
              </a:ext>
            </a:extLst>
          </p:cNvPr>
          <p:cNvSpPr/>
          <p:nvPr/>
        </p:nvSpPr>
        <p:spPr>
          <a:xfrm>
            <a:off x="2759102"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oogle Shape;61;p14">
            <a:extLst>
              <a:ext uri="{FF2B5EF4-FFF2-40B4-BE49-F238E27FC236}">
                <a16:creationId xmlns:a16="http://schemas.microsoft.com/office/drawing/2014/main" id="{ACDEF371-82A7-2E49-986C-EF34EFD5B6AE}"/>
              </a:ext>
            </a:extLst>
          </p:cNvPr>
          <p:cNvSpPr txBox="1">
            <a:spLocks noGrp="1"/>
          </p:cNvSpPr>
          <p:nvPr>
            <p:ph type="ctrTitle"/>
          </p:nvPr>
        </p:nvSpPr>
        <p:spPr>
          <a:xfrm>
            <a:off x="787180" y="477078"/>
            <a:ext cx="7657105" cy="842734"/>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50"/>
              <a:buFont typeface="Proxima Nova"/>
              <a:buNone/>
            </a:pPr>
            <a:r>
              <a:rPr lang="en-US" sz="4000" b="0" i="0" u="none" strike="noStrike" cap="none" dirty="0">
                <a:solidFill>
                  <a:schemeClr val="dk1"/>
                </a:solidFill>
                <a:latin typeface="Proxima Nova"/>
                <a:ea typeface="Proxima Nova"/>
                <a:cs typeface="Proxima Nova"/>
                <a:sym typeface="Proxima Nova"/>
              </a:rPr>
              <a:t>CODE DEVELOPMENT TIMELINE</a:t>
            </a:r>
            <a:endParaRPr sz="4000" dirty="0">
              <a:solidFill>
                <a:srgbClr val="00B0F0"/>
              </a:solidFill>
            </a:endParaRPr>
          </a:p>
        </p:txBody>
      </p:sp>
      <p:sp>
        <p:nvSpPr>
          <p:cNvPr id="11" name="Right Arrow 10">
            <a:extLst>
              <a:ext uri="{FF2B5EF4-FFF2-40B4-BE49-F238E27FC236}">
                <a16:creationId xmlns:a16="http://schemas.microsoft.com/office/drawing/2014/main" id="{2927AA3A-5391-744D-A436-A6186482A5B1}"/>
              </a:ext>
            </a:extLst>
          </p:cNvPr>
          <p:cNvSpPr/>
          <p:nvPr/>
        </p:nvSpPr>
        <p:spPr>
          <a:xfrm>
            <a:off x="3665550"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F666916-3083-944B-A10C-E0EA81399CA2}"/>
              </a:ext>
            </a:extLst>
          </p:cNvPr>
          <p:cNvSpPr/>
          <p:nvPr/>
        </p:nvSpPr>
        <p:spPr>
          <a:xfrm>
            <a:off x="4937759"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solidFill>
                <a:srgbClr val="FF0000"/>
              </a:solidFill>
            </a:endParaRPr>
          </a:p>
        </p:txBody>
      </p:sp>
      <p:sp>
        <p:nvSpPr>
          <p:cNvPr id="4" name="TextBox 3">
            <a:extLst>
              <a:ext uri="{FF2B5EF4-FFF2-40B4-BE49-F238E27FC236}">
                <a16:creationId xmlns:a16="http://schemas.microsoft.com/office/drawing/2014/main" id="{1DA5B47B-C8F0-E04D-A506-AA8AD035BACB}"/>
              </a:ext>
            </a:extLst>
          </p:cNvPr>
          <p:cNvSpPr txBox="1"/>
          <p:nvPr/>
        </p:nvSpPr>
        <p:spPr>
          <a:xfrm>
            <a:off x="3373273" y="1834789"/>
            <a:ext cx="369870" cy="923330"/>
          </a:xfrm>
          <a:prstGeom prst="rect">
            <a:avLst/>
          </a:prstGeom>
          <a:noFill/>
        </p:spPr>
        <p:txBody>
          <a:bodyPr wrap="square" rtlCol="0">
            <a:spAutoFit/>
          </a:bodyPr>
          <a:lstStyle/>
          <a:p>
            <a:r>
              <a:rPr lang="en-US" sz="5400" dirty="0">
                <a:solidFill>
                  <a:srgbClr val="00B0F0"/>
                </a:solidFill>
              </a:rPr>
              <a:t>|</a:t>
            </a:r>
          </a:p>
        </p:txBody>
      </p:sp>
      <p:sp>
        <p:nvSpPr>
          <p:cNvPr id="10" name="Oval 9">
            <a:extLst>
              <a:ext uri="{FF2B5EF4-FFF2-40B4-BE49-F238E27FC236}">
                <a16:creationId xmlns:a16="http://schemas.microsoft.com/office/drawing/2014/main" id="{EDE34BDD-DB48-D54B-93CF-E9C6047D8302}"/>
              </a:ext>
            </a:extLst>
          </p:cNvPr>
          <p:cNvSpPr/>
          <p:nvPr/>
        </p:nvSpPr>
        <p:spPr>
          <a:xfrm>
            <a:off x="4937759" y="2035533"/>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800" dirty="0">
                <a:solidFill>
                  <a:srgbClr val="FF0000"/>
                </a:solidFill>
              </a:rPr>
              <a:t>X</a:t>
            </a:r>
          </a:p>
        </p:txBody>
      </p:sp>
      <p:sp>
        <p:nvSpPr>
          <p:cNvPr id="15" name="Curved Up Arrow 14">
            <a:extLst>
              <a:ext uri="{FF2B5EF4-FFF2-40B4-BE49-F238E27FC236}">
                <a16:creationId xmlns:a16="http://schemas.microsoft.com/office/drawing/2014/main" id="{58D335E2-4809-C64F-8762-54A4B20A1909}"/>
              </a:ext>
            </a:extLst>
          </p:cNvPr>
          <p:cNvSpPr/>
          <p:nvPr/>
        </p:nvSpPr>
        <p:spPr>
          <a:xfrm flipH="1">
            <a:off x="3383277" y="2885920"/>
            <a:ext cx="1554482" cy="914400"/>
          </a:xfrm>
          <a:prstGeom prst="curvedUpArrow">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0602570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Oval 1">
            <a:extLst>
              <a:ext uri="{FF2B5EF4-FFF2-40B4-BE49-F238E27FC236}">
                <a16:creationId xmlns:a16="http://schemas.microsoft.com/office/drawing/2014/main" id="{BB90BAE7-6ACF-174E-8190-6442BA5894D6}"/>
              </a:ext>
            </a:extLst>
          </p:cNvPr>
          <p:cNvSpPr/>
          <p:nvPr/>
        </p:nvSpPr>
        <p:spPr>
          <a:xfrm>
            <a:off x="580445"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712F9603-59D4-AA43-944D-0BD51AB0BE09}"/>
              </a:ext>
            </a:extLst>
          </p:cNvPr>
          <p:cNvSpPr/>
          <p:nvPr/>
        </p:nvSpPr>
        <p:spPr>
          <a:xfrm>
            <a:off x="1486893"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09D1803-035B-D948-829D-E2664DE78E71}"/>
              </a:ext>
            </a:extLst>
          </p:cNvPr>
          <p:cNvSpPr/>
          <p:nvPr/>
        </p:nvSpPr>
        <p:spPr>
          <a:xfrm>
            <a:off x="2759102"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oogle Shape;61;p14">
            <a:extLst>
              <a:ext uri="{FF2B5EF4-FFF2-40B4-BE49-F238E27FC236}">
                <a16:creationId xmlns:a16="http://schemas.microsoft.com/office/drawing/2014/main" id="{ACDEF371-82A7-2E49-986C-EF34EFD5B6AE}"/>
              </a:ext>
            </a:extLst>
          </p:cNvPr>
          <p:cNvSpPr txBox="1">
            <a:spLocks noGrp="1"/>
          </p:cNvSpPr>
          <p:nvPr>
            <p:ph type="ctrTitle"/>
          </p:nvPr>
        </p:nvSpPr>
        <p:spPr>
          <a:xfrm>
            <a:off x="787180" y="477078"/>
            <a:ext cx="7657105" cy="842734"/>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50"/>
              <a:buFont typeface="Proxima Nova"/>
              <a:buNone/>
            </a:pPr>
            <a:r>
              <a:rPr lang="en-US" sz="4000" b="0" i="0" u="none" strike="noStrike" cap="none" dirty="0">
                <a:solidFill>
                  <a:schemeClr val="dk1"/>
                </a:solidFill>
                <a:latin typeface="Proxima Nova"/>
                <a:ea typeface="Proxima Nova"/>
                <a:cs typeface="Proxima Nova"/>
                <a:sym typeface="Proxima Nova"/>
              </a:rPr>
              <a:t>CODE DEVELOPMENT TIMELINE</a:t>
            </a:r>
            <a:endParaRPr sz="4000" dirty="0">
              <a:solidFill>
                <a:srgbClr val="00B0F0"/>
              </a:solidFill>
            </a:endParaRPr>
          </a:p>
        </p:txBody>
      </p:sp>
      <p:sp>
        <p:nvSpPr>
          <p:cNvPr id="4" name="TextBox 3">
            <a:extLst>
              <a:ext uri="{FF2B5EF4-FFF2-40B4-BE49-F238E27FC236}">
                <a16:creationId xmlns:a16="http://schemas.microsoft.com/office/drawing/2014/main" id="{1DA5B47B-C8F0-E04D-A506-AA8AD035BACB}"/>
              </a:ext>
            </a:extLst>
          </p:cNvPr>
          <p:cNvSpPr txBox="1"/>
          <p:nvPr/>
        </p:nvSpPr>
        <p:spPr>
          <a:xfrm>
            <a:off x="3373273" y="1834789"/>
            <a:ext cx="369870" cy="923330"/>
          </a:xfrm>
          <a:prstGeom prst="rect">
            <a:avLst/>
          </a:prstGeom>
          <a:noFill/>
        </p:spPr>
        <p:txBody>
          <a:bodyPr wrap="square" rtlCol="0">
            <a:spAutoFit/>
          </a:bodyPr>
          <a:lstStyle/>
          <a:p>
            <a:r>
              <a:rPr lang="en-US" sz="5400" dirty="0">
                <a:solidFill>
                  <a:srgbClr val="00B0F0"/>
                </a:solidFill>
              </a:rPr>
              <a:t>|</a:t>
            </a:r>
          </a:p>
        </p:txBody>
      </p:sp>
    </p:spTree>
    <p:extLst>
      <p:ext uri="{BB962C8B-B14F-4D97-AF65-F5344CB8AC3E}">
        <p14:creationId xmlns:p14="http://schemas.microsoft.com/office/powerpoint/2010/main" val="14632922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 Checkpointing </a:t>
            </a:r>
            <a:endParaRPr dirty="0"/>
          </a:p>
        </p:txBody>
      </p:sp>
      <p:sp>
        <p:nvSpPr>
          <p:cNvPr id="92" name="Google Shape;92;p17"/>
          <p:cNvSpPr txBox="1">
            <a:spLocks noGrp="1"/>
          </p:cNvSpPr>
          <p:nvPr>
            <p:ph type="body" idx="1"/>
          </p:nvPr>
        </p:nvSpPr>
        <p:spPr>
          <a:xfrm>
            <a:off x="311700" y="1344186"/>
            <a:ext cx="8520600" cy="2654400"/>
          </a:xfrm>
          <a:prstGeom prst="rect">
            <a:avLst/>
          </a:prstGeom>
          <a:noFill/>
          <a:ln>
            <a:noFill/>
          </a:ln>
        </p:spPr>
        <p:txBody>
          <a:bodyPr spcFirstLastPara="1" wrap="square" lIns="91425" tIns="91425" rIns="91425" bIns="91425" anchor="t" anchorCtr="0">
            <a:noAutofit/>
          </a:bodyPr>
          <a:lstStyle/>
          <a:p>
            <a:pPr marL="76200" marR="0" lvl="0" indent="0" algn="l" rtl="0">
              <a:lnSpc>
                <a:spcPct val="115000"/>
              </a:lnSpc>
              <a:spcBef>
                <a:spcPts val="0"/>
              </a:spcBef>
              <a:spcAft>
                <a:spcPts val="0"/>
              </a:spcAft>
              <a:buClr>
                <a:srgbClr val="434343"/>
              </a:buClr>
              <a:buSzPts val="2400"/>
            </a:pPr>
            <a:r>
              <a:rPr lang="en-US" sz="2400" dirty="0">
                <a:solidFill>
                  <a:srgbClr val="434343"/>
                </a:solidFill>
                <a:latin typeface="Proxima Nova"/>
                <a:sym typeface="Proxima Nova"/>
              </a:rPr>
              <a:t>This checkpointing system is made up of things called “</a:t>
            </a:r>
            <a:r>
              <a:rPr lang="en-US" sz="2400" b="1" dirty="0">
                <a:solidFill>
                  <a:srgbClr val="434343"/>
                </a:solidFill>
                <a:latin typeface="Proxima Nova"/>
                <a:sym typeface="Proxima Nova"/>
              </a:rPr>
              <a:t>commits</a:t>
            </a:r>
            <a:r>
              <a:rPr lang="en-US" sz="2400" dirty="0">
                <a:solidFill>
                  <a:srgbClr val="434343"/>
                </a:solidFill>
                <a:latin typeface="Proxima Nova"/>
                <a:sym typeface="Proxima Nova"/>
              </a:rPr>
              <a:t>.” A </a:t>
            </a:r>
            <a:r>
              <a:rPr lang="en-US" sz="2400" b="1" dirty="0">
                <a:solidFill>
                  <a:srgbClr val="434343"/>
                </a:solidFill>
                <a:latin typeface="Proxima Nova"/>
                <a:sym typeface="Proxima Nova"/>
              </a:rPr>
              <a:t>commit</a:t>
            </a:r>
            <a:r>
              <a:rPr lang="en-US" sz="2400" dirty="0">
                <a:solidFill>
                  <a:srgbClr val="434343"/>
                </a:solidFill>
                <a:latin typeface="Proxima Nova"/>
                <a:sym typeface="Proxima Nova"/>
              </a:rPr>
              <a:t> is essentially a time stamp where git knows what all the files in the project look like. It remembers the code in each file so we can always get back to that version. Hence why git is called “version control.”</a:t>
            </a:r>
          </a:p>
          <a:p>
            <a:pPr marL="76200" marR="0" lvl="0" indent="0" algn="l" rtl="0">
              <a:lnSpc>
                <a:spcPct val="115000"/>
              </a:lnSpc>
              <a:spcBef>
                <a:spcPts val="0"/>
              </a:spcBef>
              <a:spcAft>
                <a:spcPts val="0"/>
              </a:spcAft>
              <a:buClr>
                <a:srgbClr val="434343"/>
              </a:buClr>
              <a:buSzPts val="2400"/>
            </a:pPr>
            <a:endParaRPr lang="en-US" sz="2400" dirty="0">
              <a:solidFill>
                <a:srgbClr val="434343"/>
              </a:solidFill>
              <a:latin typeface="Proxima Nova"/>
              <a:sym typeface="Proxima Nova"/>
            </a:endParaRPr>
          </a:p>
          <a:p>
            <a:pPr marL="76200" marR="0" lvl="0" indent="0" algn="l" rtl="0">
              <a:lnSpc>
                <a:spcPct val="115000"/>
              </a:lnSpc>
              <a:spcBef>
                <a:spcPts val="0"/>
              </a:spcBef>
              <a:spcAft>
                <a:spcPts val="0"/>
              </a:spcAft>
              <a:buClr>
                <a:srgbClr val="434343"/>
              </a:buClr>
              <a:buSzPts val="2400"/>
            </a:pPr>
            <a:r>
              <a:rPr lang="en-US" sz="2400" dirty="0">
                <a:solidFill>
                  <a:srgbClr val="434343"/>
                </a:solidFill>
                <a:latin typeface="Proxima Nova"/>
                <a:sym typeface="Proxima Nova"/>
              </a:rPr>
              <a:t>To actually make a </a:t>
            </a:r>
            <a:r>
              <a:rPr lang="en-US" sz="2400" b="1" dirty="0">
                <a:solidFill>
                  <a:srgbClr val="434343"/>
                </a:solidFill>
                <a:latin typeface="Proxima Nova"/>
                <a:sym typeface="Proxima Nova"/>
              </a:rPr>
              <a:t>commit</a:t>
            </a:r>
            <a:r>
              <a:rPr lang="en-US" sz="2400" dirty="0">
                <a:solidFill>
                  <a:srgbClr val="434343"/>
                </a:solidFill>
                <a:latin typeface="Proxima Nova"/>
                <a:sym typeface="Proxima Nova"/>
              </a:rPr>
              <a:t>, we need to understand the 3 phases of git.</a:t>
            </a:r>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19050864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9" name="TextBox 8">
            <a:extLst>
              <a:ext uri="{FF2B5EF4-FFF2-40B4-BE49-F238E27FC236}">
                <a16:creationId xmlns:a16="http://schemas.microsoft.com/office/drawing/2014/main" id="{D54C4D64-BF83-B74A-BAFD-60E65798DD7A}"/>
              </a:ext>
            </a:extLst>
          </p:cNvPr>
          <p:cNvSpPr txBox="1"/>
          <p:nvPr/>
        </p:nvSpPr>
        <p:spPr>
          <a:xfrm>
            <a:off x="5830581" y="2116477"/>
            <a:ext cx="3008617" cy="1323439"/>
          </a:xfrm>
          <a:prstGeom prst="rect">
            <a:avLst/>
          </a:prstGeom>
          <a:noFill/>
        </p:spPr>
        <p:txBody>
          <a:bodyPr wrap="square" rtlCol="0">
            <a:spAutoFit/>
          </a:bodyPr>
          <a:lstStyle/>
          <a:p>
            <a:r>
              <a:rPr lang="en-US" sz="2000" dirty="0"/>
              <a:t>Git is made up of three independent “phases” of code tracking. Let’s investigate each section.</a:t>
            </a:r>
          </a:p>
        </p:txBody>
      </p:sp>
    </p:spTree>
    <p:extLst>
      <p:ext uri="{BB962C8B-B14F-4D97-AF65-F5344CB8AC3E}">
        <p14:creationId xmlns:p14="http://schemas.microsoft.com/office/powerpoint/2010/main" val="3208958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 != GITHUB</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Git and </a:t>
            </a:r>
            <a:r>
              <a:rPr lang="en-US" sz="2400" b="0" i="0" u="none" strike="noStrike" cap="none" dirty="0" err="1">
                <a:solidFill>
                  <a:srgbClr val="434343"/>
                </a:solidFill>
                <a:latin typeface="Proxima Nova"/>
                <a:ea typeface="Proxima Nova"/>
                <a:cs typeface="Proxima Nova"/>
                <a:sym typeface="Proxima Nova"/>
              </a:rPr>
              <a:t>Github</a:t>
            </a:r>
            <a:r>
              <a:rPr lang="en-US" sz="2400" b="0" i="0" u="none" strike="noStrike" cap="none" dirty="0">
                <a:solidFill>
                  <a:srgbClr val="434343"/>
                </a:solidFill>
                <a:latin typeface="Proxima Nova"/>
                <a:ea typeface="Proxima Nova"/>
                <a:cs typeface="Proxima Nova"/>
                <a:sym typeface="Proxima Nova"/>
              </a:rPr>
              <a:t> are two separate tools that accomplish two separate goals</a:t>
            </a:r>
            <a:endParaRPr lang="en-US" dirty="0">
              <a:ea typeface="Proxima Nova"/>
            </a:endParaRPr>
          </a:p>
          <a:p>
            <a:pPr marL="76200" marR="0" lvl="0" indent="0" algn="l" rtl="0">
              <a:lnSpc>
                <a:spcPct val="115000"/>
              </a:lnSpc>
              <a:spcBef>
                <a:spcPts val="0"/>
              </a:spcBef>
              <a:spcAft>
                <a:spcPts val="0"/>
              </a:spcAft>
              <a:buClr>
                <a:srgbClr val="434343"/>
              </a:buClr>
              <a:buSzPts val="2400"/>
            </a:pPr>
            <a:endParaRPr sz="2400" b="0" i="0" u="none" strike="noStrike" cap="none"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r>
              <a:rPr lang="en" sz="2400" b="0" i="0" u="none" strike="noStrike" cap="none" dirty="0">
                <a:solidFill>
                  <a:srgbClr val="434343"/>
                </a:solidFill>
                <a:latin typeface="Proxima Nova"/>
                <a:ea typeface="Proxima Nova"/>
                <a:cs typeface="Proxima Nova"/>
                <a:sym typeface="Proxima Nova"/>
              </a:rPr>
              <a:t>They interface with one another to make a nice pipeline fo</a:t>
            </a:r>
            <a:r>
              <a:rPr lang="en" sz="2400" dirty="0">
                <a:solidFill>
                  <a:srgbClr val="434343"/>
                </a:solidFill>
                <a:latin typeface="Proxima Nova"/>
                <a:ea typeface="Proxima Nova"/>
                <a:cs typeface="Proxima Nova"/>
                <a:sym typeface="Proxima Nova"/>
              </a:rPr>
              <a:t>r team coding that is less likely to catastrophically fail</a:t>
            </a:r>
          </a:p>
          <a:p>
            <a:pPr marL="457200" marR="0" lvl="0" indent="-381000" algn="l" rtl="0">
              <a:lnSpc>
                <a:spcPct val="115000"/>
              </a:lnSpc>
              <a:spcBef>
                <a:spcPts val="0"/>
              </a:spcBef>
              <a:spcAft>
                <a:spcPts val="0"/>
              </a:spcAft>
              <a:buClr>
                <a:srgbClr val="434343"/>
              </a:buClr>
              <a:buSzPts val="2400"/>
              <a:buFont typeface="Proxima Nova"/>
              <a:buChar char="●"/>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3" name="Rectangle 2">
            <a:extLst>
              <a:ext uri="{FF2B5EF4-FFF2-40B4-BE49-F238E27FC236}">
                <a16:creationId xmlns:a16="http://schemas.microsoft.com/office/drawing/2014/main" id="{5C720395-3C4A-DB4B-8477-685256D572AC}"/>
              </a:ext>
            </a:extLst>
          </p:cNvPr>
          <p:cNvSpPr/>
          <p:nvPr/>
        </p:nvSpPr>
        <p:spPr>
          <a:xfrm>
            <a:off x="2547991" y="267128"/>
            <a:ext cx="3924728" cy="4767209"/>
          </a:xfrm>
          <a:prstGeom prst="rect">
            <a:avLst/>
          </a:prstGeom>
          <a:solidFill>
            <a:schemeClr val="tx1">
              <a:alpha val="98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1800" dirty="0"/>
          </a:p>
          <a:p>
            <a:endParaRPr lang="en-US" sz="1800" dirty="0"/>
          </a:p>
          <a:p>
            <a:r>
              <a:rPr lang="en-US" sz="1800" dirty="0"/>
              <a:t>The working directory area is our “normal” file system. This tracks the code as it exists on our computer right now. If we’ve made changes, then the working directory sees all of those changes. It doesn’t track any history. It just says, “this is how my code looks right now.”</a:t>
            </a:r>
          </a:p>
        </p:txBody>
      </p:sp>
    </p:spTree>
    <p:extLst>
      <p:ext uri="{BB962C8B-B14F-4D97-AF65-F5344CB8AC3E}">
        <p14:creationId xmlns:p14="http://schemas.microsoft.com/office/powerpoint/2010/main" val="2573464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2">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3" name="Rectangle 2">
            <a:extLst>
              <a:ext uri="{FF2B5EF4-FFF2-40B4-BE49-F238E27FC236}">
                <a16:creationId xmlns:a16="http://schemas.microsoft.com/office/drawing/2014/main" id="{5C720395-3C4A-DB4B-8477-685256D572AC}"/>
              </a:ext>
            </a:extLst>
          </p:cNvPr>
          <p:cNvSpPr/>
          <p:nvPr/>
        </p:nvSpPr>
        <p:spPr>
          <a:xfrm>
            <a:off x="4399053" y="252143"/>
            <a:ext cx="3924728" cy="4767209"/>
          </a:xfrm>
          <a:prstGeom prst="rect">
            <a:avLst/>
          </a:prstGeom>
          <a:solidFill>
            <a:schemeClr val="tx1">
              <a:alpha val="98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1800" dirty="0"/>
          </a:p>
          <a:p>
            <a:endParaRPr lang="en-US" sz="1800" dirty="0"/>
          </a:p>
          <a:p>
            <a:r>
              <a:rPr lang="en-US" sz="1800" dirty="0"/>
              <a:t>The staging area is how we prepare for a </a:t>
            </a:r>
            <a:r>
              <a:rPr lang="en-US" sz="1800" b="1" dirty="0"/>
              <a:t>commit</a:t>
            </a:r>
            <a:r>
              <a:rPr lang="en-US" sz="1800" dirty="0"/>
              <a:t>. Before making a commit, we’ll tell git that we want certain files to be “staged” for the </a:t>
            </a:r>
            <a:r>
              <a:rPr lang="en-US" sz="1800" b="1" dirty="0"/>
              <a:t>commit </a:t>
            </a:r>
            <a:r>
              <a:rPr lang="en-US" sz="1800" dirty="0"/>
              <a:t>(in non-git terms, we’re telling git that we want it to check this file to see if it’s changed since the last checkpoint).</a:t>
            </a:r>
          </a:p>
        </p:txBody>
      </p:sp>
      <p:sp>
        <p:nvSpPr>
          <p:cNvPr id="10" name="Rectangle 9">
            <a:extLst>
              <a:ext uri="{FF2B5EF4-FFF2-40B4-BE49-F238E27FC236}">
                <a16:creationId xmlns:a16="http://schemas.microsoft.com/office/drawing/2014/main" id="{9E2F72A6-9C31-FE4B-837C-ACA276B30493}"/>
              </a:ext>
            </a:extLst>
          </p:cNvPr>
          <p:cNvSpPr/>
          <p:nvPr/>
        </p:nvSpPr>
        <p:spPr>
          <a:xfrm>
            <a:off x="390418" y="230741"/>
            <a:ext cx="2193530" cy="4767209"/>
          </a:xfrm>
          <a:prstGeom prst="rect">
            <a:avLst/>
          </a:prstGeom>
          <a:solidFill>
            <a:schemeClr val="tx1">
              <a:alpha val="98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1800" dirty="0"/>
          </a:p>
        </p:txBody>
      </p:sp>
    </p:spTree>
    <p:extLst>
      <p:ext uri="{BB962C8B-B14F-4D97-AF65-F5344CB8AC3E}">
        <p14:creationId xmlns:p14="http://schemas.microsoft.com/office/powerpoint/2010/main" val="31621880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3" name="Rectangle 2">
            <a:extLst>
              <a:ext uri="{FF2B5EF4-FFF2-40B4-BE49-F238E27FC236}">
                <a16:creationId xmlns:a16="http://schemas.microsoft.com/office/drawing/2014/main" id="{5C720395-3C4A-DB4B-8477-685256D572AC}"/>
              </a:ext>
            </a:extLst>
          </p:cNvPr>
          <p:cNvSpPr/>
          <p:nvPr/>
        </p:nvSpPr>
        <p:spPr>
          <a:xfrm>
            <a:off x="545068" y="230740"/>
            <a:ext cx="3924728" cy="4767209"/>
          </a:xfrm>
          <a:prstGeom prst="rect">
            <a:avLst/>
          </a:prstGeom>
          <a:solidFill>
            <a:schemeClr val="tx1">
              <a:alpha val="98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1800" dirty="0"/>
          </a:p>
          <a:p>
            <a:endParaRPr lang="en-US" sz="1800" dirty="0"/>
          </a:p>
          <a:p>
            <a:r>
              <a:rPr lang="en-US" sz="1800" dirty="0"/>
              <a:t>The repository is where all of our checkpoints live. Every time we make a </a:t>
            </a:r>
            <a:r>
              <a:rPr lang="en-US" sz="1800" b="1" dirty="0"/>
              <a:t>commit</a:t>
            </a:r>
            <a:r>
              <a:rPr lang="en-US" sz="1800" dirty="0"/>
              <a:t>, all of those changes are pushed into the repository. The repository is the holder of all knowledge about each version of a project. Until the code is </a:t>
            </a:r>
            <a:r>
              <a:rPr lang="en-US" sz="1800" b="1" dirty="0"/>
              <a:t>committed</a:t>
            </a:r>
            <a:r>
              <a:rPr lang="en-US" sz="1800" dirty="0"/>
              <a:t> to the repository, no checkpoints have been made.</a:t>
            </a:r>
          </a:p>
        </p:txBody>
      </p:sp>
    </p:spTree>
    <p:extLst>
      <p:ext uri="{BB962C8B-B14F-4D97-AF65-F5344CB8AC3E}">
        <p14:creationId xmlns:p14="http://schemas.microsoft.com/office/powerpoint/2010/main" val="543750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231273" y="2697548"/>
            <a:ext cx="3008617" cy="400110"/>
          </a:xfrm>
          <a:prstGeom prst="rect">
            <a:avLst/>
          </a:prstGeom>
          <a:noFill/>
        </p:spPr>
        <p:txBody>
          <a:bodyPr wrap="square" rtlCol="0">
            <a:spAutoFit/>
          </a:bodyPr>
          <a:lstStyle/>
          <a:p>
            <a:r>
              <a:rPr lang="en-US" sz="2000" dirty="0"/>
              <a:t>The flow of using Git</a:t>
            </a:r>
          </a:p>
        </p:txBody>
      </p:sp>
    </p:spTree>
    <p:extLst>
      <p:ext uri="{BB962C8B-B14F-4D97-AF65-F5344CB8AC3E}">
        <p14:creationId xmlns:p14="http://schemas.microsoft.com/office/powerpoint/2010/main" val="23787278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656451"/>
            <a:ext cx="3008617" cy="707886"/>
          </a:xfrm>
          <a:prstGeom prst="rect">
            <a:avLst/>
          </a:prstGeom>
          <a:noFill/>
        </p:spPr>
        <p:txBody>
          <a:bodyPr wrap="square" rtlCol="0">
            <a:spAutoFit/>
          </a:bodyPr>
          <a:lstStyle/>
          <a:p>
            <a:r>
              <a:rPr lang="en-US" sz="2000" dirty="0"/>
              <a:t>I work on my code in the working directory.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Tree>
    <p:extLst>
      <p:ext uri="{BB962C8B-B14F-4D97-AF65-F5344CB8AC3E}">
        <p14:creationId xmlns:p14="http://schemas.microsoft.com/office/powerpoint/2010/main" val="10337082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147299"/>
            <a:ext cx="3008617" cy="1323439"/>
          </a:xfrm>
          <a:prstGeom prst="rect">
            <a:avLst/>
          </a:prstGeom>
          <a:noFill/>
        </p:spPr>
        <p:txBody>
          <a:bodyPr wrap="square" rtlCol="0">
            <a:spAutoFit/>
          </a:bodyPr>
          <a:lstStyle/>
          <a:p>
            <a:r>
              <a:rPr lang="en-US" sz="2000" dirty="0"/>
              <a:t>Now let’s get it ready for a checkpoint. I need to tell git to ‘add’ it to the staging area.</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3" name="Rectangle 2">
            <a:extLst>
              <a:ext uri="{FF2B5EF4-FFF2-40B4-BE49-F238E27FC236}">
                <a16:creationId xmlns:a16="http://schemas.microsoft.com/office/drawing/2014/main" id="{CCCBFFCD-6C95-D245-96F3-172B901F83E8}"/>
              </a:ext>
            </a:extLst>
          </p:cNvPr>
          <p:cNvSpPr/>
          <p:nvPr/>
        </p:nvSpPr>
        <p:spPr>
          <a:xfrm>
            <a:off x="1047964" y="3626778"/>
            <a:ext cx="4972692"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add </a:t>
            </a:r>
            <a:r>
              <a:rPr lang="en-US" sz="1800" dirty="0" err="1">
                <a:latin typeface="Courier" pitchFamily="2" charset="0"/>
              </a:rPr>
              <a:t>my_code_file.py</a:t>
            </a:r>
            <a:endParaRPr lang="en-US" sz="1800" dirty="0">
              <a:latin typeface="Courier" pitchFamily="2" charset="0"/>
            </a:endParaRPr>
          </a:p>
        </p:txBody>
      </p:sp>
      <p:sp>
        <p:nvSpPr>
          <p:cNvPr id="12" name="Rounded Rectangle 11">
            <a:extLst>
              <a:ext uri="{FF2B5EF4-FFF2-40B4-BE49-F238E27FC236}">
                <a16:creationId xmlns:a16="http://schemas.microsoft.com/office/drawing/2014/main" id="{36DF4FE9-E958-DB46-BFF9-A89F13171A50}"/>
              </a:ext>
            </a:extLst>
          </p:cNvPr>
          <p:cNvSpPr/>
          <p:nvPr/>
        </p:nvSpPr>
        <p:spPr>
          <a:xfrm>
            <a:off x="2946969"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23328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042915" y="1988048"/>
            <a:ext cx="3008617" cy="1631216"/>
          </a:xfrm>
          <a:prstGeom prst="rect">
            <a:avLst/>
          </a:prstGeom>
          <a:noFill/>
        </p:spPr>
        <p:txBody>
          <a:bodyPr wrap="square" rtlCol="0">
            <a:spAutoFit/>
          </a:bodyPr>
          <a:lstStyle/>
          <a:p>
            <a:r>
              <a:rPr lang="en-US" sz="2000" dirty="0"/>
              <a:t>At this point, I haven’t made the checkpoint, I’ve just prepared for it. Now let’s actually make the commit.</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2946969"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17717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078874" y="1397285"/>
            <a:ext cx="3044578" cy="2554545"/>
          </a:xfrm>
          <a:prstGeom prst="rect">
            <a:avLst/>
          </a:prstGeom>
          <a:noFill/>
        </p:spPr>
        <p:txBody>
          <a:bodyPr wrap="square" rtlCol="0">
            <a:spAutoFit/>
          </a:bodyPr>
          <a:lstStyle/>
          <a:p>
            <a:r>
              <a:rPr lang="en-US" sz="2000" dirty="0"/>
              <a:t>Now we’ve actually made a commit. All the things in the staging area are added to the repository and a special name is given to this version of the code to represent the checkpoint.</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A2738C-F253-444F-8608-9ECAE3505F41}"/>
              </a:ext>
            </a:extLst>
          </p:cNvPr>
          <p:cNvSpPr/>
          <p:nvPr/>
        </p:nvSpPr>
        <p:spPr>
          <a:xfrm>
            <a:off x="184934" y="4194206"/>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commit –m “making my first checkpoint”</a:t>
            </a:r>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68763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A2738C-F253-444F-8608-9ECAE3505F41}"/>
              </a:ext>
            </a:extLst>
          </p:cNvPr>
          <p:cNvSpPr/>
          <p:nvPr/>
        </p:nvSpPr>
        <p:spPr>
          <a:xfrm>
            <a:off x="184934" y="4194206"/>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commit –m “making my first checkpoint”</a:t>
            </a:r>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7491C58-8FB2-4E4D-BD61-A93B999FA06A}"/>
              </a:ext>
            </a:extLst>
          </p:cNvPr>
          <p:cNvSpPr/>
          <p:nvPr/>
        </p:nvSpPr>
        <p:spPr>
          <a:xfrm>
            <a:off x="184934" y="380997"/>
            <a:ext cx="7464810" cy="3785485"/>
          </a:xfrm>
          <a:prstGeom prst="rect">
            <a:avLst/>
          </a:prstGeom>
          <a:solidFill>
            <a:schemeClr val="tx1">
              <a:alpha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ight Brace 2">
            <a:extLst>
              <a:ext uri="{FF2B5EF4-FFF2-40B4-BE49-F238E27FC236}">
                <a16:creationId xmlns:a16="http://schemas.microsoft.com/office/drawing/2014/main" id="{4A46E3BE-20AE-9C45-AF7F-344B5F4FC9C9}"/>
              </a:ext>
            </a:extLst>
          </p:cNvPr>
          <p:cNvSpPr/>
          <p:nvPr/>
        </p:nvSpPr>
        <p:spPr>
          <a:xfrm rot="16200000">
            <a:off x="5153344" y="1851918"/>
            <a:ext cx="567427" cy="4425372"/>
          </a:xfrm>
          <a:prstGeom prst="rightBrace">
            <a:avLst>
              <a:gd name="adj1" fmla="val 8333"/>
              <a:gd name="adj2" fmla="val 49768"/>
            </a:avLst>
          </a:prstGeom>
          <a:ln w="2222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14BCC343-3169-C44E-8690-E6F5093EC78E}"/>
              </a:ext>
            </a:extLst>
          </p:cNvPr>
          <p:cNvSpPr txBox="1"/>
          <p:nvPr/>
        </p:nvSpPr>
        <p:spPr>
          <a:xfrm>
            <a:off x="3068864" y="1397285"/>
            <a:ext cx="4736386" cy="2308324"/>
          </a:xfrm>
          <a:prstGeom prst="rect">
            <a:avLst/>
          </a:prstGeom>
          <a:noFill/>
        </p:spPr>
        <p:txBody>
          <a:bodyPr wrap="square" rtlCol="0">
            <a:spAutoFit/>
          </a:bodyPr>
          <a:lstStyle/>
          <a:p>
            <a:r>
              <a:rPr lang="en-US" sz="1800" dirty="0"/>
              <a:t>This is called a “commit message” and it’s vitally important that you take it seriously. The special name that git gives to each checkpoint is just a series of characters like “d9rgy6431abql”. If you ever need to go back in time to a certain bit of code, you need to have a message that clearly identifies the commit’s purpose.</a:t>
            </a:r>
          </a:p>
        </p:txBody>
      </p:sp>
    </p:spTree>
    <p:extLst>
      <p:ext uri="{BB962C8B-B14F-4D97-AF65-F5344CB8AC3E}">
        <p14:creationId xmlns:p14="http://schemas.microsoft.com/office/powerpoint/2010/main" val="31653057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Commit Message Guide</a:t>
            </a:r>
            <a:endParaRPr dirty="0"/>
          </a:p>
        </p:txBody>
      </p:sp>
      <p:sp>
        <p:nvSpPr>
          <p:cNvPr id="92" name="Google Shape;92;p17"/>
          <p:cNvSpPr txBox="1">
            <a:spLocks noGrp="1"/>
          </p:cNvSpPr>
          <p:nvPr>
            <p:ph type="body" idx="1"/>
          </p:nvPr>
        </p:nvSpPr>
        <p:spPr>
          <a:xfrm>
            <a:off x="311700" y="1323638"/>
            <a:ext cx="8520600" cy="2654400"/>
          </a:xfrm>
          <a:prstGeom prst="rect">
            <a:avLst/>
          </a:prstGeom>
          <a:noFill/>
          <a:ln>
            <a:noFill/>
          </a:ln>
        </p:spPr>
        <p:txBody>
          <a:bodyPr spcFirstLastPara="1" wrap="square" lIns="91425" tIns="91425" rIns="91425" bIns="91425" anchor="t" anchorCtr="0">
            <a:noAutofit/>
          </a:bodyPr>
          <a:lstStyle/>
          <a:p>
            <a:pPr marL="76200" marR="0" lvl="0" indent="0" algn="l" rtl="0">
              <a:lnSpc>
                <a:spcPct val="115000"/>
              </a:lnSpc>
              <a:spcBef>
                <a:spcPts val="0"/>
              </a:spcBef>
              <a:spcAft>
                <a:spcPts val="0"/>
              </a:spcAft>
              <a:buClr>
                <a:srgbClr val="434343"/>
              </a:buClr>
              <a:buSzPts val="2400"/>
            </a:pPr>
            <a:r>
              <a:rPr lang="en-US" sz="2400" dirty="0">
                <a:solidFill>
                  <a:srgbClr val="434343"/>
                </a:solidFill>
                <a:latin typeface="Proxima Nova"/>
                <a:sym typeface="Proxima Nova"/>
              </a:rPr>
              <a:t>Commit messages should:</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Clearly state what’s changed since the last commit</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Tell us what bugs were fixed, and what new code was added</a:t>
            </a:r>
          </a:p>
          <a:p>
            <a:pPr marL="76200" marR="0" lvl="0" indent="0" algn="l" rtl="0">
              <a:lnSpc>
                <a:spcPct val="115000"/>
              </a:lnSpc>
              <a:spcBef>
                <a:spcPts val="0"/>
              </a:spcBef>
              <a:spcAft>
                <a:spcPts val="0"/>
              </a:spcAft>
              <a:buClr>
                <a:srgbClr val="434343"/>
              </a:buClr>
              <a:buSzPts val="2400"/>
            </a:pPr>
            <a:endParaRPr lang="en-US" sz="2400" dirty="0">
              <a:solidFill>
                <a:srgbClr val="434343"/>
              </a:solidFill>
              <a:latin typeface="Proxima Nova"/>
              <a:sym typeface="Proxima Nova"/>
            </a:endParaRPr>
          </a:p>
          <a:p>
            <a:pPr marL="76200" lvl="0" indent="0">
              <a:buClr>
                <a:srgbClr val="434343"/>
              </a:buClr>
              <a:buSzPts val="2400"/>
            </a:pPr>
            <a:r>
              <a:rPr lang="en-US" sz="2400" dirty="0">
                <a:solidFill>
                  <a:srgbClr val="434343"/>
                </a:solidFill>
                <a:latin typeface="Proxima Nova"/>
                <a:sym typeface="Proxima Nova"/>
              </a:rPr>
              <a:t>If we remove the </a:t>
            </a:r>
            <a:r>
              <a:rPr lang="en-US" sz="2400" dirty="0">
                <a:solidFill>
                  <a:srgbClr val="434343"/>
                </a:solidFill>
                <a:latin typeface="Courier" pitchFamily="2" charset="0"/>
                <a:sym typeface="Proxima Nova"/>
              </a:rPr>
              <a:t>-m “message here” </a:t>
            </a:r>
            <a:r>
              <a:rPr lang="en-US" sz="2400" dirty="0">
                <a:solidFill>
                  <a:srgbClr val="434343"/>
                </a:solidFill>
                <a:latin typeface="Proxima Nova"/>
                <a:sym typeface="Proxima Nova"/>
              </a:rPr>
              <a:t>part from the previous example, we will be taken to a text editor to make our commit messages instead and can make it more specific.</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sym typeface="Proxima Nova"/>
            </a:endParaRPr>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2262373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8"/>
        <p:cNvGrpSpPr/>
        <p:nvPr/>
      </p:nvGrpSpPr>
      <p:grpSpPr>
        <a:xfrm>
          <a:off x="0" y="0"/>
          <a:ext cx="0" cy="0"/>
          <a:chOff x="0" y="0"/>
          <a:chExt cx="0" cy="0"/>
        </a:xfrm>
      </p:grpSpPr>
      <p:sp>
        <p:nvSpPr>
          <p:cNvPr id="70" name="Google Shape;70;p15"/>
          <p:cNvSpPr txBox="1">
            <a:spLocks noGrp="1"/>
          </p:cNvSpPr>
          <p:nvPr>
            <p:ph type="title"/>
          </p:nvPr>
        </p:nvSpPr>
        <p:spPr>
          <a:xfrm>
            <a:off x="311700" y="1239177"/>
            <a:ext cx="8520600" cy="122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800"/>
              <a:buFont typeface="Proxima Nova"/>
              <a:buNone/>
            </a:pPr>
            <a:r>
              <a:rPr lang="en" sz="7200" b="1" i="0" u="none" strike="noStrike" cap="none" dirty="0">
                <a:solidFill>
                  <a:schemeClr val="dk1"/>
                </a:solidFill>
                <a:latin typeface="Proxima Nova"/>
                <a:ea typeface="Proxima Nova"/>
                <a:cs typeface="Proxima Nova"/>
                <a:sym typeface="Proxima Nova"/>
              </a:rPr>
              <a:t>Let’s see how git can help us out</a:t>
            </a:r>
            <a:endParaRPr dirty="0"/>
          </a:p>
        </p:txBody>
      </p:sp>
      <p:cxnSp>
        <p:nvCxnSpPr>
          <p:cNvPr id="71" name="Google Shape;71;p15"/>
          <p:cNvCxnSpPr/>
          <p:nvPr/>
        </p:nvCxnSpPr>
        <p:spPr>
          <a:xfrm>
            <a:off x="1213950" y="3578568"/>
            <a:ext cx="6716100" cy="0"/>
          </a:xfrm>
          <a:prstGeom prst="straightConnector1">
            <a:avLst/>
          </a:prstGeom>
          <a:noFill/>
          <a:ln w="19050" cap="flat" cmpd="sng">
            <a:solidFill>
              <a:srgbClr val="FFFFFF"/>
            </a:solidFill>
            <a:prstDash val="solid"/>
            <a:round/>
            <a:headEnd type="none" w="sm" len="sm"/>
            <a:tailEnd type="none" w="sm" len="sm"/>
          </a:ln>
        </p:spPr>
      </p:cxnSp>
      <p:cxnSp>
        <p:nvCxnSpPr>
          <p:cNvPr id="72" name="Google Shape;72;p15"/>
          <p:cNvCxnSpPr/>
          <p:nvPr/>
        </p:nvCxnSpPr>
        <p:spPr>
          <a:xfrm>
            <a:off x="1213950" y="1335330"/>
            <a:ext cx="6716100" cy="0"/>
          </a:xfrm>
          <a:prstGeom prst="straightConnector1">
            <a:avLst/>
          </a:prstGeom>
          <a:noFill/>
          <a:ln w="19050" cap="flat" cmpd="sng">
            <a:solidFill>
              <a:srgbClr val="FFFFFF"/>
            </a:solidFill>
            <a:prstDash val="solid"/>
            <a:round/>
            <a:headEnd type="none" w="sm" len="sm"/>
            <a:tailEnd type="none" w="sm" len="sm"/>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Commit Message Guide</a:t>
            </a:r>
            <a:endParaRPr dirty="0"/>
          </a:p>
        </p:txBody>
      </p:sp>
      <p:sp>
        <p:nvSpPr>
          <p:cNvPr id="92" name="Google Shape;92;p17"/>
          <p:cNvSpPr txBox="1">
            <a:spLocks noGrp="1"/>
          </p:cNvSpPr>
          <p:nvPr>
            <p:ph type="body" idx="1"/>
          </p:nvPr>
        </p:nvSpPr>
        <p:spPr>
          <a:xfrm>
            <a:off x="311700" y="1323638"/>
            <a:ext cx="8520600" cy="2654400"/>
          </a:xfrm>
          <a:prstGeom prst="rect">
            <a:avLst/>
          </a:prstGeom>
          <a:noFill/>
          <a:ln>
            <a:noFill/>
          </a:ln>
        </p:spPr>
        <p:txBody>
          <a:bodyPr spcFirstLastPara="1" wrap="square" lIns="91425" tIns="91425" rIns="91425" bIns="91425" anchor="t" anchorCtr="0">
            <a:noAutofit/>
          </a:bodyPr>
          <a:lstStyle/>
          <a:p>
            <a:pPr marL="76200" marR="0" lvl="0" indent="0" algn="l" rtl="0">
              <a:lnSpc>
                <a:spcPct val="115000"/>
              </a:lnSpc>
              <a:spcBef>
                <a:spcPts val="0"/>
              </a:spcBef>
              <a:spcAft>
                <a:spcPts val="0"/>
              </a:spcAft>
              <a:buClr>
                <a:srgbClr val="434343"/>
              </a:buClr>
              <a:buSzPts val="2400"/>
            </a:pPr>
            <a:r>
              <a:rPr lang="en-US" sz="2400" dirty="0">
                <a:solidFill>
                  <a:srgbClr val="434343"/>
                </a:solidFill>
                <a:latin typeface="Proxima Nova"/>
                <a:sym typeface="Proxima Nova"/>
              </a:rPr>
              <a:t>People opine at length about good commit messages. Here are some great blogs on the topic:</a:t>
            </a:r>
          </a:p>
          <a:p>
            <a:pPr marL="76200" marR="0" lvl="0" indent="0" algn="l" rtl="0">
              <a:lnSpc>
                <a:spcPct val="115000"/>
              </a:lnSpc>
              <a:spcBef>
                <a:spcPts val="0"/>
              </a:spcBef>
              <a:spcAft>
                <a:spcPts val="0"/>
              </a:spcAft>
              <a:buClr>
                <a:srgbClr val="434343"/>
              </a:buClr>
              <a:buSzPts val="2400"/>
            </a:pPr>
            <a:endParaRPr lang="en-US" sz="2400" dirty="0">
              <a:solidFill>
                <a:srgbClr val="434343"/>
              </a:solidFill>
              <a:latin typeface="Proxima Nova"/>
              <a:sym typeface="Proxima Nova"/>
            </a:endParaRPr>
          </a:p>
          <a:p>
            <a:pPr marL="419100" lvl="0" indent="-342900">
              <a:buClr>
                <a:srgbClr val="434343"/>
              </a:buClr>
              <a:buSzPts val="2400"/>
              <a:buFont typeface="Arial" panose="020B0604020202020204" pitchFamily="34" charset="0"/>
              <a:buChar char="•"/>
            </a:pPr>
            <a:r>
              <a:rPr lang="en-US" sz="2400" dirty="0">
                <a:solidFill>
                  <a:srgbClr val="434343"/>
                </a:solidFill>
                <a:latin typeface="Proxima Nova"/>
                <a:sym typeface="Proxima Nova"/>
                <a:hlinkClick r:id="rId3"/>
              </a:rPr>
              <a:t>https://hackernoon.com/what-makes-a-good-commit-message-995d23687ad</a:t>
            </a:r>
            <a:endParaRPr lang="en-US" sz="2400" dirty="0">
              <a:solidFill>
                <a:srgbClr val="434343"/>
              </a:solidFill>
              <a:latin typeface="Proxima Nova"/>
              <a:sym typeface="Proxima Nova"/>
            </a:endParaRPr>
          </a:p>
          <a:p>
            <a:pPr marL="419100" lvl="0" indent="-342900">
              <a:buClr>
                <a:srgbClr val="434343"/>
              </a:buClr>
              <a:buSzPts val="2400"/>
              <a:buFont typeface="Arial" panose="020B0604020202020204" pitchFamily="34" charset="0"/>
              <a:buChar char="•"/>
            </a:pPr>
            <a:r>
              <a:rPr lang="en-US" sz="2400" dirty="0">
                <a:solidFill>
                  <a:srgbClr val="434343"/>
                </a:solidFill>
                <a:latin typeface="Proxima Nova"/>
                <a:sym typeface="Proxima Nova"/>
                <a:hlinkClick r:id="rId4"/>
              </a:rPr>
              <a:t>https://chris.beams.io/posts/git-commit/</a:t>
            </a:r>
            <a:r>
              <a:rPr lang="en-US" sz="2400" dirty="0">
                <a:solidFill>
                  <a:srgbClr val="434343"/>
                </a:solidFill>
                <a:latin typeface="Proxima Nova"/>
                <a:sym typeface="Proxima Nova"/>
              </a:rPr>
              <a:t> </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sym typeface="Proxima Nova"/>
            </a:endParaRPr>
          </a:p>
        </p:txBody>
      </p:sp>
      <p:pic>
        <p:nvPicPr>
          <p:cNvPr id="93" name="Google Shape;93;p17" descr="metis-mini.png"/>
          <p:cNvPicPr preferRelativeResize="0"/>
          <p:nvPr/>
        </p:nvPicPr>
        <p:blipFill rotWithShape="1">
          <a:blip r:embed="rId5">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28306177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1015663"/>
          </a:xfrm>
          <a:prstGeom prst="rect">
            <a:avLst/>
          </a:prstGeom>
          <a:noFill/>
        </p:spPr>
        <p:txBody>
          <a:bodyPr wrap="square" rtlCol="0">
            <a:spAutoFit/>
          </a:bodyPr>
          <a:lstStyle/>
          <a:p>
            <a:r>
              <a:rPr lang="en-US" sz="2000" dirty="0"/>
              <a:t>At this point our repository and our working directory match.</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A09C314-D01F-B742-B346-B1BE7A3D80A7}"/>
              </a:ext>
            </a:extLst>
          </p:cNvPr>
          <p:cNvSpPr/>
          <p:nvPr/>
        </p:nvSpPr>
        <p:spPr>
          <a:xfrm>
            <a:off x="1047963" y="2718007"/>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17" name="Right Arrow 16">
            <a:extLst>
              <a:ext uri="{FF2B5EF4-FFF2-40B4-BE49-F238E27FC236}">
                <a16:creationId xmlns:a16="http://schemas.microsoft.com/office/drawing/2014/main" id="{565A619F-5283-C54D-AF04-36FC3AA253CD}"/>
              </a:ext>
            </a:extLst>
          </p:cNvPr>
          <p:cNvSpPr/>
          <p:nvPr/>
        </p:nvSpPr>
        <p:spPr>
          <a:xfrm rot="5400000">
            <a:off x="1456049" y="2417129"/>
            <a:ext cx="272888" cy="226256"/>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828622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1631216"/>
          </a:xfrm>
          <a:prstGeom prst="rect">
            <a:avLst/>
          </a:prstGeom>
          <a:noFill/>
        </p:spPr>
        <p:txBody>
          <a:bodyPr wrap="square" rtlCol="0">
            <a:spAutoFit/>
          </a:bodyPr>
          <a:lstStyle/>
          <a:p>
            <a:r>
              <a:rPr lang="en-US" sz="2000" dirty="0"/>
              <a:t>If we go through the process again, we can see that we’ll add a new commit that also lives in the 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A09C314-D01F-B742-B346-B1BE7A3D80A7}"/>
              </a:ext>
            </a:extLst>
          </p:cNvPr>
          <p:cNvSpPr/>
          <p:nvPr/>
        </p:nvSpPr>
        <p:spPr>
          <a:xfrm>
            <a:off x="1047963" y="2718007"/>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YEAH.</a:t>
            </a:r>
          </a:p>
        </p:txBody>
      </p:sp>
    </p:spTree>
    <p:extLst>
      <p:ext uri="{BB962C8B-B14F-4D97-AF65-F5344CB8AC3E}">
        <p14:creationId xmlns:p14="http://schemas.microsoft.com/office/powerpoint/2010/main" val="30651094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1631216"/>
          </a:xfrm>
          <a:prstGeom prst="rect">
            <a:avLst/>
          </a:prstGeom>
          <a:noFill/>
        </p:spPr>
        <p:txBody>
          <a:bodyPr wrap="square" rtlCol="0">
            <a:spAutoFit/>
          </a:bodyPr>
          <a:lstStyle/>
          <a:p>
            <a:r>
              <a:rPr lang="en-US" sz="2000" dirty="0"/>
              <a:t>If we go through the process again, we can see that we’ll add a new commit that also lives in the 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A09C314-D01F-B742-B346-B1BE7A3D80A7}"/>
              </a:ext>
            </a:extLst>
          </p:cNvPr>
          <p:cNvSpPr/>
          <p:nvPr/>
        </p:nvSpPr>
        <p:spPr>
          <a:xfrm>
            <a:off x="1047963" y="2718007"/>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17" name="Rounded Rectangle 16">
            <a:extLst>
              <a:ext uri="{FF2B5EF4-FFF2-40B4-BE49-F238E27FC236}">
                <a16:creationId xmlns:a16="http://schemas.microsoft.com/office/drawing/2014/main" id="{5D455899-F1C3-F642-B29A-01E95D15ADF7}"/>
              </a:ext>
            </a:extLst>
          </p:cNvPr>
          <p:cNvSpPr/>
          <p:nvPr/>
        </p:nvSpPr>
        <p:spPr>
          <a:xfrm>
            <a:off x="4845978" y="2718006"/>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YEAH.</a:t>
            </a:r>
          </a:p>
        </p:txBody>
      </p:sp>
      <p:sp>
        <p:nvSpPr>
          <p:cNvPr id="19" name="Rounded Rectangle 18">
            <a:extLst>
              <a:ext uri="{FF2B5EF4-FFF2-40B4-BE49-F238E27FC236}">
                <a16:creationId xmlns:a16="http://schemas.microsoft.com/office/drawing/2014/main" id="{C249B440-EDC5-BE44-BD0B-BC54FB90500A}"/>
              </a:ext>
            </a:extLst>
          </p:cNvPr>
          <p:cNvSpPr/>
          <p:nvPr/>
        </p:nvSpPr>
        <p:spPr>
          <a:xfrm>
            <a:off x="2958953" y="2718005"/>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22" name="Right Arrow 21">
            <a:extLst>
              <a:ext uri="{FF2B5EF4-FFF2-40B4-BE49-F238E27FC236}">
                <a16:creationId xmlns:a16="http://schemas.microsoft.com/office/drawing/2014/main" id="{7F25413D-AFB7-D241-85EF-0B107B1E7C17}"/>
              </a:ext>
            </a:extLst>
          </p:cNvPr>
          <p:cNvSpPr/>
          <p:nvPr/>
        </p:nvSpPr>
        <p:spPr>
          <a:xfrm>
            <a:off x="2229492" y="294868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a:extLst>
              <a:ext uri="{FF2B5EF4-FFF2-40B4-BE49-F238E27FC236}">
                <a16:creationId xmlns:a16="http://schemas.microsoft.com/office/drawing/2014/main" id="{6A48FCDA-E284-324E-B9A1-8170BECB12EE}"/>
              </a:ext>
            </a:extLst>
          </p:cNvPr>
          <p:cNvSpPr/>
          <p:nvPr/>
        </p:nvSpPr>
        <p:spPr>
          <a:xfrm>
            <a:off x="4140473" y="2923487"/>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0162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707886"/>
          </a:xfrm>
          <a:prstGeom prst="rect">
            <a:avLst/>
          </a:prstGeom>
          <a:noFill/>
        </p:spPr>
        <p:txBody>
          <a:bodyPr wrap="square" rtlCol="0">
            <a:spAutoFit/>
          </a:bodyPr>
          <a:lstStyle/>
          <a:p>
            <a:r>
              <a:rPr lang="en-US" sz="2000" dirty="0"/>
              <a:t>What if I want to revert to the original commit?</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A09C314-D01F-B742-B346-B1BE7A3D80A7}"/>
              </a:ext>
            </a:extLst>
          </p:cNvPr>
          <p:cNvSpPr/>
          <p:nvPr/>
        </p:nvSpPr>
        <p:spPr>
          <a:xfrm>
            <a:off x="1047963" y="2718007"/>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17" name="Rounded Rectangle 16">
            <a:extLst>
              <a:ext uri="{FF2B5EF4-FFF2-40B4-BE49-F238E27FC236}">
                <a16:creationId xmlns:a16="http://schemas.microsoft.com/office/drawing/2014/main" id="{5D455899-F1C3-F642-B29A-01E95D15ADF7}"/>
              </a:ext>
            </a:extLst>
          </p:cNvPr>
          <p:cNvSpPr/>
          <p:nvPr/>
        </p:nvSpPr>
        <p:spPr>
          <a:xfrm>
            <a:off x="4845978" y="2718006"/>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YEAH.</a:t>
            </a:r>
          </a:p>
        </p:txBody>
      </p:sp>
      <p:sp>
        <p:nvSpPr>
          <p:cNvPr id="19" name="Rounded Rectangle 18">
            <a:extLst>
              <a:ext uri="{FF2B5EF4-FFF2-40B4-BE49-F238E27FC236}">
                <a16:creationId xmlns:a16="http://schemas.microsoft.com/office/drawing/2014/main" id="{C249B440-EDC5-BE44-BD0B-BC54FB90500A}"/>
              </a:ext>
            </a:extLst>
          </p:cNvPr>
          <p:cNvSpPr/>
          <p:nvPr/>
        </p:nvSpPr>
        <p:spPr>
          <a:xfrm>
            <a:off x="2958953" y="2718005"/>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22" name="Right Arrow 21">
            <a:extLst>
              <a:ext uri="{FF2B5EF4-FFF2-40B4-BE49-F238E27FC236}">
                <a16:creationId xmlns:a16="http://schemas.microsoft.com/office/drawing/2014/main" id="{7F25413D-AFB7-D241-85EF-0B107B1E7C17}"/>
              </a:ext>
            </a:extLst>
          </p:cNvPr>
          <p:cNvSpPr/>
          <p:nvPr/>
        </p:nvSpPr>
        <p:spPr>
          <a:xfrm>
            <a:off x="2229492" y="294868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a:extLst>
              <a:ext uri="{FF2B5EF4-FFF2-40B4-BE49-F238E27FC236}">
                <a16:creationId xmlns:a16="http://schemas.microsoft.com/office/drawing/2014/main" id="{6A48FCDA-E284-324E-B9A1-8170BECB12EE}"/>
              </a:ext>
            </a:extLst>
          </p:cNvPr>
          <p:cNvSpPr/>
          <p:nvPr/>
        </p:nvSpPr>
        <p:spPr>
          <a:xfrm>
            <a:off x="4140473" y="2923487"/>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3071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 Log</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There’s a command underneath git called </a:t>
            </a:r>
            <a:r>
              <a:rPr lang="en-US" sz="2400" b="1" i="0" u="none" strike="noStrike" cap="none" dirty="0">
                <a:solidFill>
                  <a:srgbClr val="434343"/>
                </a:solidFill>
                <a:latin typeface="Proxima Nova"/>
                <a:ea typeface="Proxima Nova"/>
                <a:cs typeface="Proxima Nova"/>
                <a:sym typeface="Proxima Nova"/>
              </a:rPr>
              <a:t>git log</a:t>
            </a:r>
            <a:r>
              <a:rPr lang="en-US" sz="2400" b="0" i="0" u="none" strike="noStrike" cap="none" dirty="0">
                <a:solidFill>
                  <a:srgbClr val="434343"/>
                </a:solidFill>
                <a:latin typeface="Proxima Nova"/>
                <a:ea typeface="Proxima Nova"/>
                <a:cs typeface="Proxima Nova"/>
                <a:sym typeface="Proxima Nova"/>
              </a:rPr>
              <a:t>. It displays a list of all the previous commits and information about them.</a:t>
            </a: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731629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90"/>
        <p:cNvGrpSpPr/>
        <p:nvPr/>
      </p:nvGrpSpPr>
      <p:grpSpPr>
        <a:xfrm>
          <a:off x="0" y="0"/>
          <a:ext cx="0" cy="0"/>
          <a:chOff x="0" y="0"/>
          <a:chExt cx="0" cy="0"/>
        </a:xfrm>
      </p:grpSpPr>
      <p:grpSp>
        <p:nvGrpSpPr>
          <p:cNvPr id="10" name="Group 9">
            <a:extLst>
              <a:ext uri="{FF2B5EF4-FFF2-40B4-BE49-F238E27FC236}">
                <a16:creationId xmlns:a16="http://schemas.microsoft.com/office/drawing/2014/main" id="{7FC73FAC-E0CF-0E4B-AE37-0551A305FFB6}"/>
              </a:ext>
            </a:extLst>
          </p:cNvPr>
          <p:cNvGrpSpPr/>
          <p:nvPr/>
        </p:nvGrpSpPr>
        <p:grpSpPr>
          <a:xfrm>
            <a:off x="193637" y="401786"/>
            <a:ext cx="8814176" cy="4530902"/>
            <a:chOff x="157348" y="760288"/>
            <a:chExt cx="6852540" cy="3787311"/>
          </a:xfrm>
        </p:grpSpPr>
        <p:pic>
          <p:nvPicPr>
            <p:cNvPr id="7" name="Picture 6">
              <a:extLst>
                <a:ext uri="{FF2B5EF4-FFF2-40B4-BE49-F238E27FC236}">
                  <a16:creationId xmlns:a16="http://schemas.microsoft.com/office/drawing/2014/main" id="{4CAA5DF3-F629-0044-9D96-2B952A557901}"/>
                </a:ext>
              </a:extLst>
            </p:cNvPr>
            <p:cNvPicPr>
              <a:picLocks noChangeAspect="1"/>
            </p:cNvPicPr>
            <p:nvPr/>
          </p:nvPicPr>
          <p:blipFill rotWithShape="1">
            <a:blip r:embed="rId3"/>
            <a:srcRect t="9450" r="56023" b="51661"/>
            <a:stretch/>
          </p:blipFill>
          <p:spPr>
            <a:xfrm>
              <a:off x="157348" y="760288"/>
              <a:ext cx="6852540" cy="3787311"/>
            </a:xfrm>
            <a:prstGeom prst="rect">
              <a:avLst/>
            </a:prstGeom>
          </p:spPr>
        </p:pic>
        <p:sp>
          <p:nvSpPr>
            <p:cNvPr id="9" name="Rectangle 8">
              <a:extLst>
                <a:ext uri="{FF2B5EF4-FFF2-40B4-BE49-F238E27FC236}">
                  <a16:creationId xmlns:a16="http://schemas.microsoft.com/office/drawing/2014/main" id="{84DEE4E5-9207-8141-BBCE-6107014B7613}"/>
                </a:ext>
              </a:extLst>
            </p:cNvPr>
            <p:cNvSpPr/>
            <p:nvPr/>
          </p:nvSpPr>
          <p:spPr>
            <a:xfrm>
              <a:off x="1726059" y="1058238"/>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B367D75-FA38-3E48-BDBE-2743D4395E62}"/>
                </a:ext>
              </a:extLst>
            </p:cNvPr>
            <p:cNvSpPr/>
            <p:nvPr/>
          </p:nvSpPr>
          <p:spPr>
            <a:xfrm>
              <a:off x="1726058" y="1970926"/>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29D4126-13B2-454E-BCFB-C2F89FEA1B91}"/>
                </a:ext>
              </a:extLst>
            </p:cNvPr>
            <p:cNvSpPr/>
            <p:nvPr/>
          </p:nvSpPr>
          <p:spPr>
            <a:xfrm>
              <a:off x="1726057" y="2883614"/>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26C29FB-FA56-7942-A331-A84A06EDB1FB}"/>
                </a:ext>
              </a:extLst>
            </p:cNvPr>
            <p:cNvSpPr/>
            <p:nvPr/>
          </p:nvSpPr>
          <p:spPr>
            <a:xfrm>
              <a:off x="1726056" y="3796302"/>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983670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90"/>
        <p:cNvGrpSpPr/>
        <p:nvPr/>
      </p:nvGrpSpPr>
      <p:grpSpPr>
        <a:xfrm>
          <a:off x="0" y="0"/>
          <a:ext cx="0" cy="0"/>
          <a:chOff x="0" y="0"/>
          <a:chExt cx="0" cy="0"/>
        </a:xfrm>
      </p:grpSpPr>
      <p:grpSp>
        <p:nvGrpSpPr>
          <p:cNvPr id="10" name="Group 9">
            <a:extLst>
              <a:ext uri="{FF2B5EF4-FFF2-40B4-BE49-F238E27FC236}">
                <a16:creationId xmlns:a16="http://schemas.microsoft.com/office/drawing/2014/main" id="{7FC73FAC-E0CF-0E4B-AE37-0551A305FFB6}"/>
              </a:ext>
            </a:extLst>
          </p:cNvPr>
          <p:cNvGrpSpPr/>
          <p:nvPr/>
        </p:nvGrpSpPr>
        <p:grpSpPr>
          <a:xfrm>
            <a:off x="193637" y="401786"/>
            <a:ext cx="8814176" cy="4530902"/>
            <a:chOff x="157348" y="760288"/>
            <a:chExt cx="6852540" cy="3787311"/>
          </a:xfrm>
        </p:grpSpPr>
        <p:pic>
          <p:nvPicPr>
            <p:cNvPr id="7" name="Picture 6">
              <a:extLst>
                <a:ext uri="{FF2B5EF4-FFF2-40B4-BE49-F238E27FC236}">
                  <a16:creationId xmlns:a16="http://schemas.microsoft.com/office/drawing/2014/main" id="{4CAA5DF3-F629-0044-9D96-2B952A557901}"/>
                </a:ext>
              </a:extLst>
            </p:cNvPr>
            <p:cNvPicPr>
              <a:picLocks noChangeAspect="1"/>
            </p:cNvPicPr>
            <p:nvPr/>
          </p:nvPicPr>
          <p:blipFill rotWithShape="1">
            <a:blip r:embed="rId3"/>
            <a:srcRect t="9450" r="56023" b="51661"/>
            <a:stretch/>
          </p:blipFill>
          <p:spPr>
            <a:xfrm>
              <a:off x="157348" y="760288"/>
              <a:ext cx="6852540" cy="3787311"/>
            </a:xfrm>
            <a:prstGeom prst="rect">
              <a:avLst/>
            </a:prstGeom>
          </p:spPr>
        </p:pic>
        <p:sp>
          <p:nvSpPr>
            <p:cNvPr id="9" name="Rectangle 8">
              <a:extLst>
                <a:ext uri="{FF2B5EF4-FFF2-40B4-BE49-F238E27FC236}">
                  <a16:creationId xmlns:a16="http://schemas.microsoft.com/office/drawing/2014/main" id="{84DEE4E5-9207-8141-BBCE-6107014B7613}"/>
                </a:ext>
              </a:extLst>
            </p:cNvPr>
            <p:cNvSpPr/>
            <p:nvPr/>
          </p:nvSpPr>
          <p:spPr>
            <a:xfrm>
              <a:off x="1726059" y="1058238"/>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B367D75-FA38-3E48-BDBE-2743D4395E62}"/>
                </a:ext>
              </a:extLst>
            </p:cNvPr>
            <p:cNvSpPr/>
            <p:nvPr/>
          </p:nvSpPr>
          <p:spPr>
            <a:xfrm>
              <a:off x="1726058" y="1970926"/>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29D4126-13B2-454E-BCFB-C2F89FEA1B91}"/>
                </a:ext>
              </a:extLst>
            </p:cNvPr>
            <p:cNvSpPr/>
            <p:nvPr/>
          </p:nvSpPr>
          <p:spPr>
            <a:xfrm>
              <a:off x="1726057" y="2883614"/>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26C29FB-FA56-7942-A331-A84A06EDB1FB}"/>
                </a:ext>
              </a:extLst>
            </p:cNvPr>
            <p:cNvSpPr/>
            <p:nvPr/>
          </p:nvSpPr>
          <p:spPr>
            <a:xfrm>
              <a:off x="1726056" y="3796302"/>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C8AADFDA-EE03-E24C-8502-B6871C6B531B}"/>
              </a:ext>
            </a:extLst>
          </p:cNvPr>
          <p:cNvCxnSpPr/>
          <p:nvPr/>
        </p:nvCxnSpPr>
        <p:spPr>
          <a:xfrm flipH="1" flipV="1">
            <a:off x="4711700" y="821735"/>
            <a:ext cx="1803400" cy="1091883"/>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BF000FF-4A59-1246-985B-8F7EA0150CE4}"/>
              </a:ext>
            </a:extLst>
          </p:cNvPr>
          <p:cNvSpPr txBox="1"/>
          <p:nvPr/>
        </p:nvSpPr>
        <p:spPr>
          <a:xfrm>
            <a:off x="6515100" y="1772880"/>
            <a:ext cx="2070100" cy="523220"/>
          </a:xfrm>
          <a:prstGeom prst="rect">
            <a:avLst/>
          </a:prstGeom>
          <a:noFill/>
        </p:spPr>
        <p:txBody>
          <a:bodyPr wrap="square" rtlCol="0">
            <a:spAutoFit/>
          </a:bodyPr>
          <a:lstStyle/>
          <a:p>
            <a:r>
              <a:rPr lang="en-US" sz="2800" dirty="0">
                <a:solidFill>
                  <a:srgbClr val="FF0000"/>
                </a:solidFill>
              </a:rPr>
              <a:t>Commit IDs</a:t>
            </a:r>
          </a:p>
        </p:txBody>
      </p:sp>
      <p:cxnSp>
        <p:nvCxnSpPr>
          <p:cNvPr id="21" name="Straight Arrow Connector 20">
            <a:extLst>
              <a:ext uri="{FF2B5EF4-FFF2-40B4-BE49-F238E27FC236}">
                <a16:creationId xmlns:a16="http://schemas.microsoft.com/office/drawing/2014/main" id="{2402EB9D-F894-834A-866F-55BFAC23396C}"/>
              </a:ext>
            </a:extLst>
          </p:cNvPr>
          <p:cNvCxnSpPr>
            <a:cxnSpLocks/>
          </p:cNvCxnSpPr>
          <p:nvPr/>
        </p:nvCxnSpPr>
        <p:spPr>
          <a:xfrm flipH="1" flipV="1">
            <a:off x="4978400" y="1772881"/>
            <a:ext cx="1536700" cy="261609"/>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629B630E-2499-C949-BC04-BB1E3362B913}"/>
              </a:ext>
            </a:extLst>
          </p:cNvPr>
          <p:cNvCxnSpPr>
            <a:cxnSpLocks/>
          </p:cNvCxnSpPr>
          <p:nvPr/>
        </p:nvCxnSpPr>
        <p:spPr>
          <a:xfrm flipH="1">
            <a:off x="4978400" y="2165296"/>
            <a:ext cx="1536700" cy="699467"/>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7F21D0F-F720-CB40-8B78-96C23CE43EDB}"/>
              </a:ext>
            </a:extLst>
          </p:cNvPr>
          <p:cNvCxnSpPr>
            <a:cxnSpLocks/>
          </p:cNvCxnSpPr>
          <p:nvPr/>
        </p:nvCxnSpPr>
        <p:spPr>
          <a:xfrm flipH="1">
            <a:off x="4889500" y="2296100"/>
            <a:ext cx="1625600" cy="1552000"/>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64853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90"/>
        <p:cNvGrpSpPr/>
        <p:nvPr/>
      </p:nvGrpSpPr>
      <p:grpSpPr>
        <a:xfrm>
          <a:off x="0" y="0"/>
          <a:ext cx="0" cy="0"/>
          <a:chOff x="0" y="0"/>
          <a:chExt cx="0" cy="0"/>
        </a:xfrm>
      </p:grpSpPr>
      <p:grpSp>
        <p:nvGrpSpPr>
          <p:cNvPr id="10" name="Group 9">
            <a:extLst>
              <a:ext uri="{FF2B5EF4-FFF2-40B4-BE49-F238E27FC236}">
                <a16:creationId xmlns:a16="http://schemas.microsoft.com/office/drawing/2014/main" id="{7FC73FAC-E0CF-0E4B-AE37-0551A305FFB6}"/>
              </a:ext>
            </a:extLst>
          </p:cNvPr>
          <p:cNvGrpSpPr/>
          <p:nvPr/>
        </p:nvGrpSpPr>
        <p:grpSpPr>
          <a:xfrm>
            <a:off x="193637" y="401786"/>
            <a:ext cx="8814176" cy="4530902"/>
            <a:chOff x="157348" y="760288"/>
            <a:chExt cx="6852540" cy="3787311"/>
          </a:xfrm>
        </p:grpSpPr>
        <p:pic>
          <p:nvPicPr>
            <p:cNvPr id="7" name="Picture 6">
              <a:extLst>
                <a:ext uri="{FF2B5EF4-FFF2-40B4-BE49-F238E27FC236}">
                  <a16:creationId xmlns:a16="http://schemas.microsoft.com/office/drawing/2014/main" id="{4CAA5DF3-F629-0044-9D96-2B952A557901}"/>
                </a:ext>
              </a:extLst>
            </p:cNvPr>
            <p:cNvPicPr>
              <a:picLocks noChangeAspect="1"/>
            </p:cNvPicPr>
            <p:nvPr/>
          </p:nvPicPr>
          <p:blipFill rotWithShape="1">
            <a:blip r:embed="rId3"/>
            <a:srcRect t="9450" r="56023" b="51661"/>
            <a:stretch/>
          </p:blipFill>
          <p:spPr>
            <a:xfrm>
              <a:off x="157348" y="760288"/>
              <a:ext cx="6852540" cy="3787311"/>
            </a:xfrm>
            <a:prstGeom prst="rect">
              <a:avLst/>
            </a:prstGeom>
          </p:spPr>
        </p:pic>
        <p:sp>
          <p:nvSpPr>
            <p:cNvPr id="9" name="Rectangle 8">
              <a:extLst>
                <a:ext uri="{FF2B5EF4-FFF2-40B4-BE49-F238E27FC236}">
                  <a16:creationId xmlns:a16="http://schemas.microsoft.com/office/drawing/2014/main" id="{84DEE4E5-9207-8141-BBCE-6107014B7613}"/>
                </a:ext>
              </a:extLst>
            </p:cNvPr>
            <p:cNvSpPr/>
            <p:nvPr/>
          </p:nvSpPr>
          <p:spPr>
            <a:xfrm>
              <a:off x="1726059" y="1058238"/>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B367D75-FA38-3E48-BDBE-2743D4395E62}"/>
                </a:ext>
              </a:extLst>
            </p:cNvPr>
            <p:cNvSpPr/>
            <p:nvPr/>
          </p:nvSpPr>
          <p:spPr>
            <a:xfrm>
              <a:off x="1726058" y="1970926"/>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29D4126-13B2-454E-BCFB-C2F89FEA1B91}"/>
                </a:ext>
              </a:extLst>
            </p:cNvPr>
            <p:cNvSpPr/>
            <p:nvPr/>
          </p:nvSpPr>
          <p:spPr>
            <a:xfrm>
              <a:off x="1726057" y="2883614"/>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26C29FB-FA56-7942-A331-A84A06EDB1FB}"/>
                </a:ext>
              </a:extLst>
            </p:cNvPr>
            <p:cNvSpPr/>
            <p:nvPr/>
          </p:nvSpPr>
          <p:spPr>
            <a:xfrm>
              <a:off x="1726056" y="3796302"/>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C8AADFDA-EE03-E24C-8502-B6871C6B531B}"/>
              </a:ext>
            </a:extLst>
          </p:cNvPr>
          <p:cNvCxnSpPr>
            <a:cxnSpLocks/>
          </p:cNvCxnSpPr>
          <p:nvPr/>
        </p:nvCxnSpPr>
        <p:spPr>
          <a:xfrm flipH="1" flipV="1">
            <a:off x="4432300" y="1451179"/>
            <a:ext cx="2082800" cy="286689"/>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BF000FF-4A59-1246-985B-8F7EA0150CE4}"/>
              </a:ext>
            </a:extLst>
          </p:cNvPr>
          <p:cNvSpPr txBox="1"/>
          <p:nvPr/>
        </p:nvSpPr>
        <p:spPr>
          <a:xfrm>
            <a:off x="6515100" y="1501979"/>
            <a:ext cx="2070100" cy="954107"/>
          </a:xfrm>
          <a:prstGeom prst="rect">
            <a:avLst/>
          </a:prstGeom>
          <a:noFill/>
        </p:spPr>
        <p:txBody>
          <a:bodyPr wrap="square" rtlCol="0">
            <a:spAutoFit/>
          </a:bodyPr>
          <a:lstStyle/>
          <a:p>
            <a:r>
              <a:rPr lang="en-US" sz="2800" dirty="0">
                <a:solidFill>
                  <a:srgbClr val="FF0000"/>
                </a:solidFill>
              </a:rPr>
              <a:t>Commit Messages</a:t>
            </a:r>
          </a:p>
        </p:txBody>
      </p:sp>
      <p:cxnSp>
        <p:nvCxnSpPr>
          <p:cNvPr id="21" name="Straight Arrow Connector 20">
            <a:extLst>
              <a:ext uri="{FF2B5EF4-FFF2-40B4-BE49-F238E27FC236}">
                <a16:creationId xmlns:a16="http://schemas.microsoft.com/office/drawing/2014/main" id="{2402EB9D-F894-834A-866F-55BFAC23396C}"/>
              </a:ext>
            </a:extLst>
          </p:cNvPr>
          <p:cNvCxnSpPr>
            <a:cxnSpLocks/>
          </p:cNvCxnSpPr>
          <p:nvPr/>
        </p:nvCxnSpPr>
        <p:spPr>
          <a:xfrm flipH="1">
            <a:off x="4889500" y="1882161"/>
            <a:ext cx="1625600" cy="442947"/>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629B630E-2499-C949-BC04-BB1E3362B913}"/>
              </a:ext>
            </a:extLst>
          </p:cNvPr>
          <p:cNvCxnSpPr>
            <a:cxnSpLocks/>
          </p:cNvCxnSpPr>
          <p:nvPr/>
        </p:nvCxnSpPr>
        <p:spPr>
          <a:xfrm flipH="1">
            <a:off x="2211410" y="2034490"/>
            <a:ext cx="4303690" cy="1420189"/>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7F21D0F-F720-CB40-8B78-96C23CE43EDB}"/>
              </a:ext>
            </a:extLst>
          </p:cNvPr>
          <p:cNvCxnSpPr>
            <a:cxnSpLocks/>
          </p:cNvCxnSpPr>
          <p:nvPr/>
        </p:nvCxnSpPr>
        <p:spPr>
          <a:xfrm flipH="1">
            <a:off x="3149600" y="2186819"/>
            <a:ext cx="3365500" cy="2490549"/>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94148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 Reset</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So if I want to return to a previous state of code, I can just find the correct </a:t>
            </a:r>
            <a:r>
              <a:rPr lang="en-US" sz="2400" b="1" i="0" u="none" strike="noStrike" cap="none" dirty="0">
                <a:solidFill>
                  <a:srgbClr val="434343"/>
                </a:solidFill>
                <a:latin typeface="Proxima Nova"/>
                <a:ea typeface="Proxima Nova"/>
                <a:cs typeface="Proxima Nova"/>
                <a:sym typeface="Proxima Nova"/>
              </a:rPr>
              <a:t>commit id</a:t>
            </a:r>
            <a:r>
              <a:rPr lang="en-US" sz="2400" i="0" u="none" strike="noStrike" cap="none" dirty="0">
                <a:solidFill>
                  <a:srgbClr val="434343"/>
                </a:solidFill>
                <a:latin typeface="Proxima Nova"/>
                <a:ea typeface="Proxima Nova"/>
                <a:cs typeface="Proxima Nova"/>
                <a:sym typeface="Proxima Nova"/>
              </a:rPr>
              <a:t> then tell git to reset to that state.</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sym typeface="Proxima Nova"/>
            </a:endParaRPr>
          </a:p>
          <a:p>
            <a:pPr marL="76200" marR="0" lvl="0" indent="0" algn="l" rtl="0">
              <a:lnSpc>
                <a:spcPct val="115000"/>
              </a:lnSpc>
              <a:spcBef>
                <a:spcPts val="0"/>
              </a:spcBef>
              <a:spcAft>
                <a:spcPts val="0"/>
              </a:spcAft>
              <a:buClr>
                <a:srgbClr val="434343"/>
              </a:buClr>
              <a:buSzPts val="2400"/>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
        <p:nvSpPr>
          <p:cNvPr id="6" name="Rectangle 5">
            <a:extLst>
              <a:ext uri="{FF2B5EF4-FFF2-40B4-BE49-F238E27FC236}">
                <a16:creationId xmlns:a16="http://schemas.microsoft.com/office/drawing/2014/main" id="{8BFD6A49-DD92-3249-AEEB-102BD48C86F6}"/>
              </a:ext>
            </a:extLst>
          </p:cNvPr>
          <p:cNvSpPr/>
          <p:nvPr/>
        </p:nvSpPr>
        <p:spPr>
          <a:xfrm>
            <a:off x="206767" y="3515699"/>
            <a:ext cx="8730466"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reset 128fc8819d8433971302cc94f5f3db7af08d4c51</a:t>
            </a:r>
          </a:p>
        </p:txBody>
      </p:sp>
    </p:spTree>
    <p:extLst>
      <p:ext uri="{BB962C8B-B14F-4D97-AF65-F5344CB8AC3E}">
        <p14:creationId xmlns:p14="http://schemas.microsoft.com/office/powerpoint/2010/main" val="1178203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4" name="Rectangle 3">
            <a:extLst>
              <a:ext uri="{FF2B5EF4-FFF2-40B4-BE49-F238E27FC236}">
                <a16:creationId xmlns:a16="http://schemas.microsoft.com/office/drawing/2014/main" id="{40DA3AC0-D52C-E14F-9391-659E1D599503}"/>
              </a:ext>
            </a:extLst>
          </p:cNvPr>
          <p:cNvSpPr/>
          <p:nvPr/>
        </p:nvSpPr>
        <p:spPr>
          <a:xfrm>
            <a:off x="429369" y="270344"/>
            <a:ext cx="4905955" cy="46117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8BF7D87-2919-2646-99B0-6F52D03FF140}"/>
              </a:ext>
            </a:extLst>
          </p:cNvPr>
          <p:cNvSpPr txBox="1"/>
          <p:nvPr/>
        </p:nvSpPr>
        <p:spPr>
          <a:xfrm>
            <a:off x="516834" y="365760"/>
            <a:ext cx="4675367" cy="2031325"/>
          </a:xfrm>
          <a:prstGeom prst="rect">
            <a:avLst/>
          </a:prstGeom>
          <a:noFill/>
        </p:spPr>
        <p:txBody>
          <a:bodyPr wrap="square" rtlCol="0">
            <a:spAutoFit/>
          </a:bodyPr>
          <a:lstStyle/>
          <a:p>
            <a:r>
              <a:rPr lang="en-US" dirty="0">
                <a:latin typeface="Courier" pitchFamily="2" charset="0"/>
              </a:rPr>
              <a:t>def main():</a:t>
            </a:r>
          </a:p>
          <a:p>
            <a:r>
              <a:rPr lang="en-US" dirty="0">
                <a:latin typeface="Courier" pitchFamily="2" charset="0"/>
              </a:rPr>
              <a:t>    query = “SELECT * FROM customers”</a:t>
            </a:r>
          </a:p>
          <a:p>
            <a:r>
              <a:rPr lang="en-US" dirty="0">
                <a:latin typeface="Courier" pitchFamily="2" charset="0"/>
              </a:rPr>
              <a:t>    table = </a:t>
            </a:r>
            <a:r>
              <a:rPr lang="en-US" dirty="0" err="1">
                <a:latin typeface="Courier" pitchFamily="2" charset="0"/>
              </a:rPr>
              <a:t>sql.read</a:t>
            </a:r>
            <a:r>
              <a:rPr lang="en-US" dirty="0">
                <a:latin typeface="Courier" pitchFamily="2" charset="0"/>
              </a:rPr>
              <a:t>(query)</a:t>
            </a:r>
          </a:p>
          <a:p>
            <a:r>
              <a:rPr lang="en-US" dirty="0">
                <a:latin typeface="Courier" pitchFamily="2" charset="0"/>
              </a:rPr>
              <a:t>    </a:t>
            </a:r>
            <a:r>
              <a:rPr lang="en-US" dirty="0" err="1">
                <a:latin typeface="Courier" pitchFamily="2" charset="0"/>
              </a:rPr>
              <a:t>customer_records</a:t>
            </a:r>
            <a:r>
              <a:rPr lang="en-US" dirty="0">
                <a:latin typeface="Courier" pitchFamily="2" charset="0"/>
              </a:rPr>
              <a:t> = </a:t>
            </a:r>
            <a:r>
              <a:rPr lang="en-US" dirty="0" err="1">
                <a:latin typeface="Courier" pitchFamily="2" charset="0"/>
              </a:rPr>
              <a:t>pd.DataFrame</a:t>
            </a:r>
            <a:r>
              <a:rPr lang="en-US" dirty="0">
                <a:latin typeface="Courier" pitchFamily="2" charset="0"/>
              </a:rPr>
              <a:t>(table)</a:t>
            </a:r>
          </a:p>
          <a:p>
            <a:r>
              <a:rPr lang="en-US" dirty="0">
                <a:latin typeface="Courier" pitchFamily="2" charset="0"/>
              </a:rPr>
              <a:t>    users = </a:t>
            </a:r>
            <a:r>
              <a:rPr lang="en-US" dirty="0" err="1">
                <a:latin typeface="Courier" pitchFamily="2" charset="0"/>
              </a:rPr>
              <a:t>customer_records</a:t>
            </a:r>
            <a:r>
              <a:rPr lang="en-US" dirty="0">
                <a:latin typeface="Courier" pitchFamily="2" charset="0"/>
              </a:rPr>
              <a:t>[‘username’]</a:t>
            </a:r>
          </a:p>
          <a:p>
            <a:r>
              <a:rPr lang="en-US" dirty="0">
                <a:latin typeface="Courier" pitchFamily="2" charset="0"/>
              </a:rPr>
              <a:t>    print(</a:t>
            </a:r>
            <a:r>
              <a:rPr lang="en-US" dirty="0" err="1">
                <a:latin typeface="Courier" pitchFamily="2" charset="0"/>
              </a:rPr>
              <a:t>users.value_counts</a:t>
            </a:r>
            <a:r>
              <a:rPr lang="en-US" dirty="0">
                <a:latin typeface="Courier" pitchFamily="2" charset="0"/>
              </a:rPr>
              <a:t>())</a:t>
            </a:r>
          </a:p>
          <a:p>
            <a:endParaRPr lang="en-US" dirty="0">
              <a:latin typeface="Courier" pitchFamily="2" charset="0"/>
            </a:endParaRPr>
          </a:p>
          <a:p>
            <a:r>
              <a:rPr lang="en-US" dirty="0">
                <a:latin typeface="Courier" pitchFamily="2" charset="0"/>
              </a:rPr>
              <a:t>if __name__ == “__main__”:</a:t>
            </a:r>
          </a:p>
          <a:p>
            <a:r>
              <a:rPr lang="en-US" dirty="0">
                <a:latin typeface="Courier" pitchFamily="2" charset="0"/>
              </a:rPr>
              <a:t>    main()</a:t>
            </a:r>
          </a:p>
        </p:txBody>
      </p:sp>
      <p:sp>
        <p:nvSpPr>
          <p:cNvPr id="6" name="TextBox 5">
            <a:extLst>
              <a:ext uri="{FF2B5EF4-FFF2-40B4-BE49-F238E27FC236}">
                <a16:creationId xmlns:a16="http://schemas.microsoft.com/office/drawing/2014/main" id="{4ED8DA53-6A6D-A24A-B0DF-F61B5F2D526C}"/>
              </a:ext>
            </a:extLst>
          </p:cNvPr>
          <p:cNvSpPr txBox="1"/>
          <p:nvPr/>
        </p:nvSpPr>
        <p:spPr>
          <a:xfrm>
            <a:off x="5915770" y="1791392"/>
            <a:ext cx="2751151" cy="1569660"/>
          </a:xfrm>
          <a:prstGeom prst="rect">
            <a:avLst/>
          </a:prstGeom>
          <a:noFill/>
        </p:spPr>
        <p:txBody>
          <a:bodyPr wrap="square" rtlCol="0">
            <a:spAutoFit/>
          </a:bodyPr>
          <a:lstStyle/>
          <a:p>
            <a:r>
              <a:rPr lang="en-US" sz="2400" dirty="0">
                <a:solidFill>
                  <a:schemeClr val="tx1"/>
                </a:solidFill>
              </a:rPr>
              <a:t>Let’s imagine that Janice sets out to write some code to generate a report. </a:t>
            </a:r>
          </a:p>
        </p:txBody>
      </p:sp>
    </p:spTree>
    <p:extLst>
      <p:ext uri="{BB962C8B-B14F-4D97-AF65-F5344CB8AC3E}">
        <p14:creationId xmlns:p14="http://schemas.microsoft.com/office/powerpoint/2010/main" val="4774709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400110"/>
          </a:xfrm>
          <a:prstGeom prst="rect">
            <a:avLst/>
          </a:prstGeom>
          <a:noFill/>
        </p:spPr>
        <p:txBody>
          <a:bodyPr wrap="square" rtlCol="0">
            <a:spAutoFit/>
          </a:bodyPr>
          <a:lstStyle/>
          <a:p>
            <a:r>
              <a:rPr lang="en-US" sz="2000" dirty="0"/>
              <a:t>Before reset.</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A09C314-D01F-B742-B346-B1BE7A3D80A7}"/>
              </a:ext>
            </a:extLst>
          </p:cNvPr>
          <p:cNvSpPr/>
          <p:nvPr/>
        </p:nvSpPr>
        <p:spPr>
          <a:xfrm>
            <a:off x="1047963" y="2718007"/>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17" name="Rounded Rectangle 16">
            <a:extLst>
              <a:ext uri="{FF2B5EF4-FFF2-40B4-BE49-F238E27FC236}">
                <a16:creationId xmlns:a16="http://schemas.microsoft.com/office/drawing/2014/main" id="{5D455899-F1C3-F642-B29A-01E95D15ADF7}"/>
              </a:ext>
            </a:extLst>
          </p:cNvPr>
          <p:cNvSpPr/>
          <p:nvPr/>
        </p:nvSpPr>
        <p:spPr>
          <a:xfrm>
            <a:off x="4845978" y="2718006"/>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YEAH.</a:t>
            </a:r>
          </a:p>
        </p:txBody>
      </p:sp>
      <p:sp>
        <p:nvSpPr>
          <p:cNvPr id="19" name="Rounded Rectangle 18">
            <a:extLst>
              <a:ext uri="{FF2B5EF4-FFF2-40B4-BE49-F238E27FC236}">
                <a16:creationId xmlns:a16="http://schemas.microsoft.com/office/drawing/2014/main" id="{C249B440-EDC5-BE44-BD0B-BC54FB90500A}"/>
              </a:ext>
            </a:extLst>
          </p:cNvPr>
          <p:cNvSpPr/>
          <p:nvPr/>
        </p:nvSpPr>
        <p:spPr>
          <a:xfrm>
            <a:off x="2958953" y="2718005"/>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22" name="Right Arrow 21">
            <a:extLst>
              <a:ext uri="{FF2B5EF4-FFF2-40B4-BE49-F238E27FC236}">
                <a16:creationId xmlns:a16="http://schemas.microsoft.com/office/drawing/2014/main" id="{7F25413D-AFB7-D241-85EF-0B107B1E7C17}"/>
              </a:ext>
            </a:extLst>
          </p:cNvPr>
          <p:cNvSpPr/>
          <p:nvPr/>
        </p:nvSpPr>
        <p:spPr>
          <a:xfrm>
            <a:off x="2229492" y="294868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a:extLst>
              <a:ext uri="{FF2B5EF4-FFF2-40B4-BE49-F238E27FC236}">
                <a16:creationId xmlns:a16="http://schemas.microsoft.com/office/drawing/2014/main" id="{6A48FCDA-E284-324E-B9A1-8170BECB12EE}"/>
              </a:ext>
            </a:extLst>
          </p:cNvPr>
          <p:cNvSpPr/>
          <p:nvPr/>
        </p:nvSpPr>
        <p:spPr>
          <a:xfrm>
            <a:off x="4140473" y="2923487"/>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86528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400110"/>
          </a:xfrm>
          <a:prstGeom prst="rect">
            <a:avLst/>
          </a:prstGeom>
          <a:noFill/>
        </p:spPr>
        <p:txBody>
          <a:bodyPr wrap="square" rtlCol="0">
            <a:spAutoFit/>
          </a:bodyPr>
          <a:lstStyle/>
          <a:p>
            <a:r>
              <a:rPr lang="en-US" sz="2000" dirty="0"/>
              <a:t>After reset.</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F4984232-5C60-A84A-965A-A6F220412B10}"/>
              </a:ext>
            </a:extLst>
          </p:cNvPr>
          <p:cNvSpPr/>
          <p:nvPr/>
        </p:nvSpPr>
        <p:spPr>
          <a:xfrm>
            <a:off x="1047963" y="2730499"/>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Tree>
    <p:extLst>
      <p:ext uri="{BB962C8B-B14F-4D97-AF65-F5344CB8AC3E}">
        <p14:creationId xmlns:p14="http://schemas.microsoft.com/office/powerpoint/2010/main" val="41768686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 A quick review</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Git gives us the ability to track our code over time</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ea typeface="Proxima Nova"/>
                <a:cs typeface="Proxima Nova"/>
                <a:sym typeface="Proxima Nova"/>
              </a:rPr>
              <a:t>It gives us the history of our code, and the ability to reset to a previous status</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ea typeface="Proxima Nova"/>
                <a:cs typeface="Proxima Nova"/>
                <a:sym typeface="Proxima Nova"/>
              </a:rPr>
              <a:t>It provides a flexible interface for making checkpoints (called commits)</a:t>
            </a:r>
          </a:p>
          <a:p>
            <a:pPr marL="457200" marR="0" lvl="0" indent="-381000" algn="l" rtl="0">
              <a:lnSpc>
                <a:spcPct val="115000"/>
              </a:lnSpc>
              <a:spcBef>
                <a:spcPts val="0"/>
              </a:spcBef>
              <a:spcAft>
                <a:spcPts val="0"/>
              </a:spcAft>
              <a:buClr>
                <a:srgbClr val="434343"/>
              </a:buClr>
              <a:buSzPts val="2400"/>
              <a:buFont typeface="Proxima Nova"/>
              <a:buChar char="●"/>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26241860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70" name="Google Shape;70;p15"/>
          <p:cNvSpPr txBox="1">
            <a:spLocks noGrp="1"/>
          </p:cNvSpPr>
          <p:nvPr>
            <p:ph type="title"/>
          </p:nvPr>
        </p:nvSpPr>
        <p:spPr>
          <a:xfrm>
            <a:off x="311700" y="1239177"/>
            <a:ext cx="8520600" cy="122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800"/>
              <a:buFont typeface="Proxima Nova"/>
              <a:buNone/>
            </a:pPr>
            <a:r>
              <a:rPr lang="en" sz="7200" b="1" i="0" u="none" strike="noStrike" cap="none" dirty="0">
                <a:solidFill>
                  <a:schemeClr val="dk1"/>
                </a:solidFill>
                <a:latin typeface="Proxima Nova"/>
                <a:ea typeface="Proxima Nova"/>
                <a:cs typeface="Proxima Nova"/>
                <a:sym typeface="Proxima Nova"/>
              </a:rPr>
              <a:t>Exercise: Building</a:t>
            </a:r>
            <a:br>
              <a:rPr lang="en" sz="7200" b="1" i="0" u="none" strike="noStrike" cap="none" dirty="0">
                <a:solidFill>
                  <a:schemeClr val="dk1"/>
                </a:solidFill>
                <a:latin typeface="Proxima Nova"/>
                <a:ea typeface="Proxima Nova"/>
                <a:cs typeface="Proxima Nova"/>
                <a:sym typeface="Proxima Nova"/>
              </a:rPr>
            </a:br>
            <a:r>
              <a:rPr lang="en" sz="7200" b="1" i="0" u="none" strike="noStrike" cap="none" dirty="0">
                <a:solidFill>
                  <a:schemeClr val="dk1"/>
                </a:solidFill>
                <a:latin typeface="Proxima Nova"/>
                <a:ea typeface="Proxima Nova"/>
                <a:cs typeface="Proxima Nova"/>
                <a:sym typeface="Proxima Nova"/>
              </a:rPr>
              <a:t>your first repo</a:t>
            </a:r>
            <a:endParaRPr dirty="0"/>
          </a:p>
        </p:txBody>
      </p:sp>
      <p:cxnSp>
        <p:nvCxnSpPr>
          <p:cNvPr id="71" name="Google Shape;71;p15"/>
          <p:cNvCxnSpPr/>
          <p:nvPr/>
        </p:nvCxnSpPr>
        <p:spPr>
          <a:xfrm>
            <a:off x="1201250" y="3756368"/>
            <a:ext cx="6716100" cy="0"/>
          </a:xfrm>
          <a:prstGeom prst="straightConnector1">
            <a:avLst/>
          </a:prstGeom>
          <a:noFill/>
          <a:ln w="19050" cap="flat" cmpd="sng">
            <a:solidFill>
              <a:srgbClr val="FFFFFF"/>
            </a:solidFill>
            <a:prstDash val="solid"/>
            <a:round/>
            <a:headEnd type="none" w="sm" len="sm"/>
            <a:tailEnd type="none" w="sm" len="sm"/>
          </a:ln>
        </p:spPr>
      </p:cxnSp>
      <p:cxnSp>
        <p:nvCxnSpPr>
          <p:cNvPr id="72" name="Google Shape;72;p15"/>
          <p:cNvCxnSpPr/>
          <p:nvPr/>
        </p:nvCxnSpPr>
        <p:spPr>
          <a:xfrm>
            <a:off x="1213950" y="1132130"/>
            <a:ext cx="6716100" cy="0"/>
          </a:xfrm>
          <a:prstGeom prst="straightConnector1">
            <a:avLst/>
          </a:prstGeom>
          <a:noFill/>
          <a:ln w="19050" cap="flat" cmpd="sng">
            <a:solidFill>
              <a:srgbClr val="FFFFFF"/>
            </a:solidFill>
            <a:prstDash val="solid"/>
            <a:round/>
            <a:headEnd type="none" w="sm" len="sm"/>
            <a:tailEnd type="none" w="sm" len="sm"/>
          </a:ln>
        </p:spPr>
      </p:cxnSp>
    </p:spTree>
    <p:extLst>
      <p:ext uri="{BB962C8B-B14F-4D97-AF65-F5344CB8AC3E}">
        <p14:creationId xmlns:p14="http://schemas.microsoft.com/office/powerpoint/2010/main" val="418815807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28785073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5936717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1206045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386635854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29417267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20954455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4" name="Rectangle 3">
            <a:extLst>
              <a:ext uri="{FF2B5EF4-FFF2-40B4-BE49-F238E27FC236}">
                <a16:creationId xmlns:a16="http://schemas.microsoft.com/office/drawing/2014/main" id="{40DA3AC0-D52C-E14F-9391-659E1D599503}"/>
              </a:ext>
            </a:extLst>
          </p:cNvPr>
          <p:cNvSpPr/>
          <p:nvPr/>
        </p:nvSpPr>
        <p:spPr>
          <a:xfrm>
            <a:off x="429369" y="270344"/>
            <a:ext cx="4905955" cy="46117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descr="Ribbon">
            <a:extLst>
              <a:ext uri="{FF2B5EF4-FFF2-40B4-BE49-F238E27FC236}">
                <a16:creationId xmlns:a16="http://schemas.microsoft.com/office/drawing/2014/main" id="{02EA5596-9117-A344-B8BA-E3DAAD0B4F3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533617" y="420792"/>
            <a:ext cx="3495140" cy="3495140"/>
          </a:xfrm>
          <a:prstGeom prst="rect">
            <a:avLst/>
          </a:prstGeom>
        </p:spPr>
      </p:pic>
      <p:sp>
        <p:nvSpPr>
          <p:cNvPr id="7" name="TextBox 6">
            <a:extLst>
              <a:ext uri="{FF2B5EF4-FFF2-40B4-BE49-F238E27FC236}">
                <a16:creationId xmlns:a16="http://schemas.microsoft.com/office/drawing/2014/main" id="{62251682-4F20-B646-9B35-ACCE98FF9D82}"/>
              </a:ext>
            </a:extLst>
          </p:cNvPr>
          <p:cNvSpPr txBox="1"/>
          <p:nvPr/>
        </p:nvSpPr>
        <p:spPr>
          <a:xfrm>
            <a:off x="6116320" y="3837519"/>
            <a:ext cx="2329734" cy="830997"/>
          </a:xfrm>
          <a:prstGeom prst="rect">
            <a:avLst/>
          </a:prstGeom>
          <a:noFill/>
        </p:spPr>
        <p:txBody>
          <a:bodyPr wrap="square" rtlCol="0">
            <a:spAutoFit/>
          </a:bodyPr>
          <a:lstStyle/>
          <a:p>
            <a:r>
              <a:rPr lang="en-US" sz="2400" dirty="0">
                <a:solidFill>
                  <a:schemeClr val="tx1"/>
                </a:solidFill>
              </a:rPr>
              <a:t>Hooray, Janice! You did a thing!</a:t>
            </a:r>
          </a:p>
        </p:txBody>
      </p:sp>
      <p:sp>
        <p:nvSpPr>
          <p:cNvPr id="8" name="TextBox 7">
            <a:extLst>
              <a:ext uri="{FF2B5EF4-FFF2-40B4-BE49-F238E27FC236}">
                <a16:creationId xmlns:a16="http://schemas.microsoft.com/office/drawing/2014/main" id="{E76B0E00-3A7D-E041-9C35-22AC479AADC7}"/>
              </a:ext>
            </a:extLst>
          </p:cNvPr>
          <p:cNvSpPr txBox="1"/>
          <p:nvPr/>
        </p:nvSpPr>
        <p:spPr>
          <a:xfrm>
            <a:off x="516834" y="365760"/>
            <a:ext cx="4675367" cy="2031325"/>
          </a:xfrm>
          <a:prstGeom prst="rect">
            <a:avLst/>
          </a:prstGeom>
          <a:noFill/>
        </p:spPr>
        <p:txBody>
          <a:bodyPr wrap="square" rtlCol="0">
            <a:spAutoFit/>
          </a:bodyPr>
          <a:lstStyle/>
          <a:p>
            <a:r>
              <a:rPr lang="en-US" dirty="0">
                <a:latin typeface="Courier" pitchFamily="2" charset="0"/>
              </a:rPr>
              <a:t>def main():</a:t>
            </a:r>
          </a:p>
          <a:p>
            <a:r>
              <a:rPr lang="en-US" dirty="0">
                <a:latin typeface="Courier" pitchFamily="2" charset="0"/>
              </a:rPr>
              <a:t>    query = “SELECT * FROM customers”</a:t>
            </a:r>
          </a:p>
          <a:p>
            <a:r>
              <a:rPr lang="en-US" dirty="0">
                <a:latin typeface="Courier" pitchFamily="2" charset="0"/>
              </a:rPr>
              <a:t>    table = </a:t>
            </a:r>
            <a:r>
              <a:rPr lang="en-US" dirty="0" err="1">
                <a:latin typeface="Courier" pitchFamily="2" charset="0"/>
              </a:rPr>
              <a:t>sql.read</a:t>
            </a:r>
            <a:r>
              <a:rPr lang="en-US" dirty="0">
                <a:latin typeface="Courier" pitchFamily="2" charset="0"/>
              </a:rPr>
              <a:t>(query)</a:t>
            </a:r>
          </a:p>
          <a:p>
            <a:r>
              <a:rPr lang="en-US" dirty="0">
                <a:latin typeface="Courier" pitchFamily="2" charset="0"/>
              </a:rPr>
              <a:t>    </a:t>
            </a:r>
            <a:r>
              <a:rPr lang="en-US" dirty="0" err="1">
                <a:latin typeface="Courier" pitchFamily="2" charset="0"/>
              </a:rPr>
              <a:t>customer_records</a:t>
            </a:r>
            <a:r>
              <a:rPr lang="en-US" dirty="0">
                <a:latin typeface="Courier" pitchFamily="2" charset="0"/>
              </a:rPr>
              <a:t> = </a:t>
            </a:r>
            <a:r>
              <a:rPr lang="en-US" dirty="0" err="1">
                <a:latin typeface="Courier" pitchFamily="2" charset="0"/>
              </a:rPr>
              <a:t>pd.DataFrame</a:t>
            </a:r>
            <a:r>
              <a:rPr lang="en-US" dirty="0">
                <a:latin typeface="Courier" pitchFamily="2" charset="0"/>
              </a:rPr>
              <a:t>(table)</a:t>
            </a:r>
          </a:p>
          <a:p>
            <a:r>
              <a:rPr lang="en-US" dirty="0">
                <a:latin typeface="Courier" pitchFamily="2" charset="0"/>
              </a:rPr>
              <a:t>    users = </a:t>
            </a:r>
            <a:r>
              <a:rPr lang="en-US" dirty="0" err="1">
                <a:latin typeface="Courier" pitchFamily="2" charset="0"/>
              </a:rPr>
              <a:t>customer_records</a:t>
            </a:r>
            <a:r>
              <a:rPr lang="en-US" dirty="0">
                <a:latin typeface="Courier" pitchFamily="2" charset="0"/>
              </a:rPr>
              <a:t>[‘username’]</a:t>
            </a:r>
          </a:p>
          <a:p>
            <a:r>
              <a:rPr lang="en-US" dirty="0">
                <a:latin typeface="Courier" pitchFamily="2" charset="0"/>
              </a:rPr>
              <a:t>    print(</a:t>
            </a:r>
            <a:r>
              <a:rPr lang="en-US" dirty="0" err="1">
                <a:latin typeface="Courier" pitchFamily="2" charset="0"/>
              </a:rPr>
              <a:t>users.value_counts</a:t>
            </a:r>
            <a:r>
              <a:rPr lang="en-US" dirty="0">
                <a:latin typeface="Courier" pitchFamily="2" charset="0"/>
              </a:rPr>
              <a:t>())</a:t>
            </a:r>
          </a:p>
          <a:p>
            <a:endParaRPr lang="en-US" dirty="0">
              <a:latin typeface="Courier" pitchFamily="2" charset="0"/>
            </a:endParaRPr>
          </a:p>
          <a:p>
            <a:r>
              <a:rPr lang="en-US" dirty="0">
                <a:latin typeface="Courier" pitchFamily="2" charset="0"/>
              </a:rPr>
              <a:t>if __name__ == “__main__”:</a:t>
            </a:r>
          </a:p>
          <a:p>
            <a:r>
              <a:rPr lang="en-US" dirty="0">
                <a:latin typeface="Courier" pitchFamily="2" charset="0"/>
              </a:rPr>
              <a:t>    main()</a:t>
            </a:r>
          </a:p>
        </p:txBody>
      </p:sp>
    </p:spTree>
    <p:extLst>
      <p:ext uri="{BB962C8B-B14F-4D97-AF65-F5344CB8AC3E}">
        <p14:creationId xmlns:p14="http://schemas.microsoft.com/office/powerpoint/2010/main" val="27433878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32061829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42061964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24558513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35971097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21367513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184252748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346739949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296279859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345015445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3422670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Oval 1">
            <a:extLst>
              <a:ext uri="{FF2B5EF4-FFF2-40B4-BE49-F238E27FC236}">
                <a16:creationId xmlns:a16="http://schemas.microsoft.com/office/drawing/2014/main" id="{BB90BAE7-6ACF-174E-8190-6442BA5894D6}"/>
              </a:ext>
            </a:extLst>
          </p:cNvPr>
          <p:cNvSpPr/>
          <p:nvPr/>
        </p:nvSpPr>
        <p:spPr>
          <a:xfrm>
            <a:off x="580445"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712F9603-59D4-AA43-944D-0BD51AB0BE09}"/>
              </a:ext>
            </a:extLst>
          </p:cNvPr>
          <p:cNvSpPr/>
          <p:nvPr/>
        </p:nvSpPr>
        <p:spPr>
          <a:xfrm>
            <a:off x="1486893"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09D1803-035B-D948-829D-E2664DE78E71}"/>
              </a:ext>
            </a:extLst>
          </p:cNvPr>
          <p:cNvSpPr/>
          <p:nvPr/>
        </p:nvSpPr>
        <p:spPr>
          <a:xfrm>
            <a:off x="2759102"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0EF4B69-22B7-6B4D-ACA5-8F1D75E61FE6}"/>
              </a:ext>
            </a:extLst>
          </p:cNvPr>
          <p:cNvSpPr txBox="1"/>
          <p:nvPr/>
        </p:nvSpPr>
        <p:spPr>
          <a:xfrm>
            <a:off x="318050" y="2973788"/>
            <a:ext cx="1216551" cy="523220"/>
          </a:xfrm>
          <a:prstGeom prst="rect">
            <a:avLst/>
          </a:prstGeom>
          <a:noFill/>
        </p:spPr>
        <p:txBody>
          <a:bodyPr wrap="square" rtlCol="0">
            <a:spAutoFit/>
          </a:bodyPr>
          <a:lstStyle/>
          <a:p>
            <a:r>
              <a:rPr lang="en-US" dirty="0">
                <a:solidFill>
                  <a:schemeClr val="tx1"/>
                </a:solidFill>
              </a:rPr>
              <a:t>Janice writes code.</a:t>
            </a:r>
          </a:p>
        </p:txBody>
      </p:sp>
      <p:sp>
        <p:nvSpPr>
          <p:cNvPr id="10" name="TextBox 9">
            <a:extLst>
              <a:ext uri="{FF2B5EF4-FFF2-40B4-BE49-F238E27FC236}">
                <a16:creationId xmlns:a16="http://schemas.microsoft.com/office/drawing/2014/main" id="{A38EF23A-FD3D-EE48-9423-97FC05AAC5F8}"/>
              </a:ext>
            </a:extLst>
          </p:cNvPr>
          <p:cNvSpPr txBox="1"/>
          <p:nvPr/>
        </p:nvSpPr>
        <p:spPr>
          <a:xfrm>
            <a:off x="2337681" y="2973788"/>
            <a:ext cx="1534604" cy="738664"/>
          </a:xfrm>
          <a:prstGeom prst="rect">
            <a:avLst/>
          </a:prstGeom>
          <a:noFill/>
        </p:spPr>
        <p:txBody>
          <a:bodyPr wrap="square" rtlCol="0">
            <a:spAutoFit/>
          </a:bodyPr>
          <a:lstStyle/>
          <a:p>
            <a:r>
              <a:rPr lang="en-US" dirty="0">
                <a:solidFill>
                  <a:schemeClr val="tx1"/>
                </a:solidFill>
              </a:rPr>
              <a:t>Code put into production. It’s ugly code.</a:t>
            </a:r>
          </a:p>
        </p:txBody>
      </p:sp>
      <p:sp>
        <p:nvSpPr>
          <p:cNvPr id="12" name="Google Shape;61;p14">
            <a:extLst>
              <a:ext uri="{FF2B5EF4-FFF2-40B4-BE49-F238E27FC236}">
                <a16:creationId xmlns:a16="http://schemas.microsoft.com/office/drawing/2014/main" id="{ACDEF371-82A7-2E49-986C-EF34EFD5B6AE}"/>
              </a:ext>
            </a:extLst>
          </p:cNvPr>
          <p:cNvSpPr txBox="1">
            <a:spLocks noGrp="1"/>
          </p:cNvSpPr>
          <p:nvPr>
            <p:ph type="ctrTitle"/>
          </p:nvPr>
        </p:nvSpPr>
        <p:spPr>
          <a:xfrm>
            <a:off x="787180" y="477078"/>
            <a:ext cx="7657105" cy="842734"/>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50"/>
              <a:buFont typeface="Proxima Nova"/>
              <a:buNone/>
            </a:pPr>
            <a:r>
              <a:rPr lang="en-US" sz="4000" b="0" i="0" u="none" strike="noStrike" cap="none" dirty="0">
                <a:solidFill>
                  <a:schemeClr val="dk1"/>
                </a:solidFill>
                <a:latin typeface="Proxima Nova"/>
                <a:ea typeface="Proxima Nova"/>
                <a:cs typeface="Proxima Nova"/>
                <a:sym typeface="Proxima Nova"/>
              </a:rPr>
              <a:t>CODE DEVELOPMENT TIMELINE</a:t>
            </a:r>
            <a:endParaRPr sz="4000" dirty="0">
              <a:solidFill>
                <a:srgbClr val="00B0F0"/>
              </a:solidFill>
            </a:endParaRPr>
          </a:p>
        </p:txBody>
      </p:sp>
    </p:spTree>
    <p:extLst>
      <p:ext uri="{BB962C8B-B14F-4D97-AF65-F5344CB8AC3E}">
        <p14:creationId xmlns:p14="http://schemas.microsoft.com/office/powerpoint/2010/main" val="323760748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
        <p:nvSpPr>
          <p:cNvPr id="2" name="TextBox 1">
            <a:extLst>
              <a:ext uri="{FF2B5EF4-FFF2-40B4-BE49-F238E27FC236}">
                <a16:creationId xmlns:a16="http://schemas.microsoft.com/office/drawing/2014/main" id="{E8D67BC2-0A5F-E646-A209-FE03A2ED0719}"/>
              </a:ext>
            </a:extLst>
          </p:cNvPr>
          <p:cNvSpPr txBox="1"/>
          <p:nvPr/>
        </p:nvSpPr>
        <p:spPr>
          <a:xfrm>
            <a:off x="1314450" y="1301089"/>
            <a:ext cx="6438900" cy="3539430"/>
          </a:xfrm>
          <a:prstGeom prst="rect">
            <a:avLst/>
          </a:prstGeom>
          <a:noFill/>
        </p:spPr>
        <p:txBody>
          <a:bodyPr wrap="square" rtlCol="0">
            <a:spAutoFit/>
          </a:bodyPr>
          <a:lstStyle/>
          <a:p>
            <a:pPr marL="457200" indent="-457200">
              <a:buClr>
                <a:schemeClr val="tx1"/>
              </a:buClr>
              <a:buFont typeface="Arial" panose="020B0604020202020204" pitchFamily="34" charset="0"/>
              <a:buChar char="•"/>
            </a:pPr>
            <a:r>
              <a:rPr lang="en-US" sz="2800" dirty="0">
                <a:solidFill>
                  <a:schemeClr val="tx1"/>
                </a:solidFill>
              </a:rPr>
              <a:t>Now, let’s edit the file by appending some new text. </a:t>
            </a:r>
          </a:p>
          <a:p>
            <a:pPr marL="457200" indent="-457200">
              <a:buClr>
                <a:schemeClr val="tx1"/>
              </a:buClr>
              <a:buFont typeface="Arial" panose="020B0604020202020204" pitchFamily="34" charset="0"/>
              <a:buChar char="•"/>
            </a:pPr>
            <a:r>
              <a:rPr lang="en-US" sz="2800" dirty="0">
                <a:solidFill>
                  <a:schemeClr val="tx1"/>
                </a:solidFill>
              </a:rPr>
              <a:t>Make a commit following the procedure we just did. </a:t>
            </a:r>
          </a:p>
          <a:p>
            <a:pPr marL="457200" indent="-457200">
              <a:buClr>
                <a:schemeClr val="tx1"/>
              </a:buClr>
              <a:buFont typeface="Arial" panose="020B0604020202020204" pitchFamily="34" charset="0"/>
              <a:buChar char="•"/>
            </a:pPr>
            <a:r>
              <a:rPr lang="en-US" sz="2800" dirty="0">
                <a:solidFill>
                  <a:schemeClr val="tx1"/>
                </a:solidFill>
              </a:rPr>
              <a:t>Use git log to prove to yourself there are two commits now. </a:t>
            </a:r>
          </a:p>
          <a:p>
            <a:pPr marL="457200" indent="-457200">
              <a:buClr>
                <a:schemeClr val="tx1"/>
              </a:buClr>
              <a:buFont typeface="Arial" panose="020B0604020202020204" pitchFamily="34" charset="0"/>
              <a:buChar char="•"/>
            </a:pPr>
            <a:r>
              <a:rPr lang="en-US" sz="2800" dirty="0">
                <a:solidFill>
                  <a:schemeClr val="tx1"/>
                </a:solidFill>
              </a:rPr>
              <a:t>We’ll run through a solution in about 5 minutes.</a:t>
            </a:r>
          </a:p>
        </p:txBody>
      </p:sp>
    </p:spTree>
    <p:extLst>
      <p:ext uri="{BB962C8B-B14F-4D97-AF65-F5344CB8AC3E}">
        <p14:creationId xmlns:p14="http://schemas.microsoft.com/office/powerpoint/2010/main" val="150758700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213804060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70" name="Google Shape;70;p15"/>
          <p:cNvSpPr txBox="1">
            <a:spLocks noGrp="1"/>
          </p:cNvSpPr>
          <p:nvPr>
            <p:ph type="title"/>
          </p:nvPr>
        </p:nvSpPr>
        <p:spPr>
          <a:xfrm>
            <a:off x="311700" y="1239177"/>
            <a:ext cx="8520600" cy="122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800"/>
              <a:buFont typeface="Proxima Nova"/>
              <a:buNone/>
            </a:pPr>
            <a:r>
              <a:rPr lang="en" sz="7200" b="1" dirty="0">
                <a:latin typeface="Proxima Nova"/>
                <a:sym typeface="Proxima Nova"/>
              </a:rPr>
              <a:t>Reverting to a</a:t>
            </a:r>
            <a:br>
              <a:rPr lang="en" sz="7200" b="1" dirty="0">
                <a:latin typeface="Proxima Nova"/>
                <a:sym typeface="Proxima Nova"/>
              </a:rPr>
            </a:br>
            <a:r>
              <a:rPr lang="en" sz="7200" b="1" dirty="0">
                <a:latin typeface="Proxima Nova"/>
                <a:sym typeface="Proxima Nova"/>
              </a:rPr>
              <a:t>previous point</a:t>
            </a:r>
            <a:endParaRPr dirty="0"/>
          </a:p>
        </p:txBody>
      </p:sp>
      <p:cxnSp>
        <p:nvCxnSpPr>
          <p:cNvPr id="71" name="Google Shape;71;p15"/>
          <p:cNvCxnSpPr/>
          <p:nvPr/>
        </p:nvCxnSpPr>
        <p:spPr>
          <a:xfrm>
            <a:off x="1201250" y="3756368"/>
            <a:ext cx="6716100" cy="0"/>
          </a:xfrm>
          <a:prstGeom prst="straightConnector1">
            <a:avLst/>
          </a:prstGeom>
          <a:noFill/>
          <a:ln w="19050" cap="flat" cmpd="sng">
            <a:solidFill>
              <a:srgbClr val="FFFFFF"/>
            </a:solidFill>
            <a:prstDash val="solid"/>
            <a:round/>
            <a:headEnd type="none" w="sm" len="sm"/>
            <a:tailEnd type="none" w="sm" len="sm"/>
          </a:ln>
        </p:spPr>
      </p:cxnSp>
      <p:cxnSp>
        <p:nvCxnSpPr>
          <p:cNvPr id="72" name="Google Shape;72;p15"/>
          <p:cNvCxnSpPr/>
          <p:nvPr/>
        </p:nvCxnSpPr>
        <p:spPr>
          <a:xfrm>
            <a:off x="1213950" y="1132130"/>
            <a:ext cx="6716100" cy="0"/>
          </a:xfrm>
          <a:prstGeom prst="straightConnector1">
            <a:avLst/>
          </a:prstGeom>
          <a:noFill/>
          <a:ln w="19050" cap="flat" cmpd="sng">
            <a:solidFill>
              <a:srgbClr val="FFFFFF"/>
            </a:solidFill>
            <a:prstDash val="solid"/>
            <a:round/>
            <a:headEnd type="none" w="sm" len="sm"/>
            <a:tailEnd type="none" w="sm" len="sm"/>
          </a:ln>
        </p:spPr>
      </p:cxnSp>
    </p:spTree>
    <p:extLst>
      <p:ext uri="{BB962C8B-B14F-4D97-AF65-F5344CB8AC3E}">
        <p14:creationId xmlns:p14="http://schemas.microsoft.com/office/powerpoint/2010/main" val="4122426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rotWithShape="1">
          <a:blip r:embed="rId2"/>
          <a:srcRect b="63704"/>
          <a:stretch/>
        </p:blipFill>
        <p:spPr>
          <a:xfrm>
            <a:off x="419100" y="0"/>
            <a:ext cx="8229600" cy="1866900"/>
          </a:xfrm>
          <a:prstGeom prst="rect">
            <a:avLst/>
          </a:prstGeom>
        </p:spPr>
      </p:pic>
    </p:spTree>
    <p:extLst>
      <p:ext uri="{BB962C8B-B14F-4D97-AF65-F5344CB8AC3E}">
        <p14:creationId xmlns:p14="http://schemas.microsoft.com/office/powerpoint/2010/main" val="406872662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rotWithShape="1">
          <a:blip r:embed="rId2"/>
          <a:srcRect b="49877"/>
          <a:stretch/>
        </p:blipFill>
        <p:spPr>
          <a:xfrm>
            <a:off x="419100" y="0"/>
            <a:ext cx="8229600" cy="2578100"/>
          </a:xfrm>
          <a:prstGeom prst="rect">
            <a:avLst/>
          </a:prstGeom>
        </p:spPr>
      </p:pic>
    </p:spTree>
    <p:extLst>
      <p:ext uri="{BB962C8B-B14F-4D97-AF65-F5344CB8AC3E}">
        <p14:creationId xmlns:p14="http://schemas.microsoft.com/office/powerpoint/2010/main" val="247747674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rotWithShape="1">
          <a:blip r:embed="rId2"/>
          <a:srcRect b="49877"/>
          <a:stretch/>
        </p:blipFill>
        <p:spPr>
          <a:xfrm>
            <a:off x="419100" y="0"/>
            <a:ext cx="8229600" cy="2578100"/>
          </a:xfrm>
          <a:prstGeom prst="rect">
            <a:avLst/>
          </a:prstGeom>
        </p:spPr>
      </p:pic>
      <p:sp>
        <p:nvSpPr>
          <p:cNvPr id="5" name="TextBox 4">
            <a:extLst>
              <a:ext uri="{FF2B5EF4-FFF2-40B4-BE49-F238E27FC236}">
                <a16:creationId xmlns:a16="http://schemas.microsoft.com/office/drawing/2014/main" id="{48DE9610-C3B9-384E-B685-48B2F865E651}"/>
              </a:ext>
            </a:extLst>
          </p:cNvPr>
          <p:cNvSpPr txBox="1"/>
          <p:nvPr/>
        </p:nvSpPr>
        <p:spPr>
          <a:xfrm>
            <a:off x="2044700" y="3059331"/>
            <a:ext cx="4127500" cy="646331"/>
          </a:xfrm>
          <a:prstGeom prst="rect">
            <a:avLst/>
          </a:prstGeom>
          <a:noFill/>
        </p:spPr>
        <p:txBody>
          <a:bodyPr wrap="square" rtlCol="0">
            <a:spAutoFit/>
          </a:bodyPr>
          <a:lstStyle/>
          <a:p>
            <a:r>
              <a:rPr lang="en-US" sz="3600" dirty="0">
                <a:solidFill>
                  <a:schemeClr val="tx1"/>
                </a:solidFill>
              </a:rPr>
              <a:t>Huh? I said reset!</a:t>
            </a:r>
          </a:p>
        </p:txBody>
      </p:sp>
      <p:cxnSp>
        <p:nvCxnSpPr>
          <p:cNvPr id="7" name="Straight Arrow Connector 6">
            <a:extLst>
              <a:ext uri="{FF2B5EF4-FFF2-40B4-BE49-F238E27FC236}">
                <a16:creationId xmlns:a16="http://schemas.microsoft.com/office/drawing/2014/main" id="{5316ECD0-1136-4640-B766-00F4CC512C2D}"/>
              </a:ext>
            </a:extLst>
          </p:cNvPr>
          <p:cNvCxnSpPr>
            <a:cxnSpLocks/>
            <a:stCxn id="5" idx="1"/>
          </p:cNvCxnSpPr>
          <p:nvPr/>
        </p:nvCxnSpPr>
        <p:spPr>
          <a:xfrm flipH="1" flipV="1">
            <a:off x="889000" y="2578101"/>
            <a:ext cx="1155700" cy="804396"/>
          </a:xfrm>
          <a:prstGeom prst="straightConnector1">
            <a:avLst/>
          </a:prstGeom>
          <a:ln w="3492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706309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AE5B91-FE4D-2140-AFE0-A5BEA5EAE60B}"/>
              </a:ext>
            </a:extLst>
          </p:cNvPr>
          <p:cNvPicPr>
            <a:picLocks noChangeAspect="1"/>
          </p:cNvPicPr>
          <p:nvPr/>
        </p:nvPicPr>
        <p:blipFill>
          <a:blip r:embed="rId2"/>
          <a:stretch>
            <a:fillRect/>
          </a:stretch>
        </p:blipFill>
        <p:spPr>
          <a:xfrm>
            <a:off x="419100" y="0"/>
            <a:ext cx="8229600" cy="5143500"/>
          </a:xfrm>
          <a:prstGeom prst="rect">
            <a:avLst/>
          </a:prstGeom>
        </p:spPr>
      </p:pic>
    </p:spTree>
    <p:extLst>
      <p:ext uri="{BB962C8B-B14F-4D97-AF65-F5344CB8AC3E}">
        <p14:creationId xmlns:p14="http://schemas.microsoft.com/office/powerpoint/2010/main" val="9429433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70" name="Google Shape;70;p15"/>
          <p:cNvSpPr txBox="1">
            <a:spLocks noGrp="1"/>
          </p:cNvSpPr>
          <p:nvPr>
            <p:ph type="title"/>
          </p:nvPr>
        </p:nvSpPr>
        <p:spPr>
          <a:xfrm>
            <a:off x="311700" y="1239177"/>
            <a:ext cx="8520600" cy="122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800"/>
              <a:buFont typeface="Proxima Nova"/>
              <a:buNone/>
            </a:pPr>
            <a:r>
              <a:rPr lang="en" sz="7200" b="1" dirty="0">
                <a:latin typeface="Proxima Nova"/>
                <a:sym typeface="Proxima Nova"/>
              </a:rPr>
              <a:t>GitHub: Managing</a:t>
            </a:r>
            <a:br>
              <a:rPr lang="en" sz="7200" b="1" dirty="0">
                <a:latin typeface="Proxima Nova"/>
                <a:sym typeface="Proxima Nova"/>
              </a:rPr>
            </a:br>
            <a:r>
              <a:rPr lang="en" sz="7200" b="1" dirty="0">
                <a:latin typeface="Proxima Nova"/>
                <a:sym typeface="Proxima Nova"/>
              </a:rPr>
              <a:t>Coding Teams</a:t>
            </a:r>
            <a:endParaRPr dirty="0"/>
          </a:p>
        </p:txBody>
      </p:sp>
      <p:cxnSp>
        <p:nvCxnSpPr>
          <p:cNvPr id="71" name="Google Shape;71;p15"/>
          <p:cNvCxnSpPr/>
          <p:nvPr/>
        </p:nvCxnSpPr>
        <p:spPr>
          <a:xfrm>
            <a:off x="1201250" y="3756368"/>
            <a:ext cx="6716100" cy="0"/>
          </a:xfrm>
          <a:prstGeom prst="straightConnector1">
            <a:avLst/>
          </a:prstGeom>
          <a:noFill/>
          <a:ln w="19050" cap="flat" cmpd="sng">
            <a:solidFill>
              <a:srgbClr val="FFFFFF"/>
            </a:solidFill>
            <a:prstDash val="solid"/>
            <a:round/>
            <a:headEnd type="none" w="sm" len="sm"/>
            <a:tailEnd type="none" w="sm" len="sm"/>
          </a:ln>
        </p:spPr>
      </p:cxnSp>
      <p:cxnSp>
        <p:nvCxnSpPr>
          <p:cNvPr id="72" name="Google Shape;72;p15"/>
          <p:cNvCxnSpPr/>
          <p:nvPr/>
        </p:nvCxnSpPr>
        <p:spPr>
          <a:xfrm>
            <a:off x="1213950" y="1132130"/>
            <a:ext cx="6716100" cy="0"/>
          </a:xfrm>
          <a:prstGeom prst="straightConnector1">
            <a:avLst/>
          </a:prstGeom>
          <a:noFill/>
          <a:ln w="19050" cap="flat" cmpd="sng">
            <a:solidFill>
              <a:srgbClr val="FFFFFF"/>
            </a:solidFill>
            <a:prstDash val="solid"/>
            <a:round/>
            <a:headEnd type="none" w="sm" len="sm"/>
            <a:tailEnd type="none" w="sm" len="sm"/>
          </a:ln>
        </p:spPr>
      </p:cxnSp>
    </p:spTree>
    <p:extLst>
      <p:ext uri="{BB962C8B-B14F-4D97-AF65-F5344CB8AC3E}">
        <p14:creationId xmlns:p14="http://schemas.microsoft.com/office/powerpoint/2010/main" val="25775393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GitHub</a:t>
            </a:r>
            <a:endParaRPr dirty="0"/>
          </a:p>
        </p:txBody>
      </p:sp>
      <p:sp>
        <p:nvSpPr>
          <p:cNvPr id="92" name="Google Shape;92;p17"/>
          <p:cNvSpPr txBox="1">
            <a:spLocks noGrp="1"/>
          </p:cNvSpPr>
          <p:nvPr>
            <p:ph type="body" idx="1"/>
          </p:nvPr>
        </p:nvSpPr>
        <p:spPr>
          <a:xfrm>
            <a:off x="311700" y="1353835"/>
            <a:ext cx="8520600" cy="2654400"/>
          </a:xfrm>
          <a:prstGeom prst="rect">
            <a:avLst/>
          </a:prstGeom>
          <a:noFill/>
          <a:ln>
            <a:noFill/>
          </a:ln>
        </p:spPr>
        <p:txBody>
          <a:bodyPr spcFirstLastPara="1" wrap="square" lIns="91425" tIns="91425" rIns="91425" bIns="91425" anchor="t" anchorCtr="0">
            <a:noAutofit/>
          </a:bodyPr>
          <a:lstStyle/>
          <a:p>
            <a:pPr marL="76200" marR="0" lvl="0" indent="0" algn="l" rtl="0">
              <a:lnSpc>
                <a:spcPct val="115000"/>
              </a:lnSpc>
              <a:spcBef>
                <a:spcPts val="0"/>
              </a:spcBef>
              <a:spcAft>
                <a:spcPts val="0"/>
              </a:spcAft>
              <a:buClr>
                <a:srgbClr val="434343"/>
              </a:buClr>
              <a:buSzPts val="2400"/>
            </a:pPr>
            <a:r>
              <a:rPr lang="en-US" sz="2400" b="0" i="0" u="none" strike="noStrike" cap="none" dirty="0">
                <a:solidFill>
                  <a:srgbClr val="434343"/>
                </a:solidFill>
                <a:latin typeface="Proxima Nova"/>
                <a:ea typeface="Proxima Nova"/>
                <a:cs typeface="Proxima Nova"/>
                <a:sym typeface="Proxima Nova"/>
              </a:rPr>
              <a:t>GitHub looks at what git does and asks the question, “what if I want lots of people to be sharing code?”</a:t>
            </a:r>
          </a:p>
          <a:p>
            <a:pPr marL="76200" marR="0" lvl="0" indent="0" algn="l" rtl="0">
              <a:lnSpc>
                <a:spcPct val="115000"/>
              </a:lnSpc>
              <a:spcBef>
                <a:spcPts val="0"/>
              </a:spcBef>
              <a:spcAft>
                <a:spcPts val="0"/>
              </a:spcAft>
              <a:buClr>
                <a:srgbClr val="434343"/>
              </a:buClr>
              <a:buSzPts val="2400"/>
            </a:pPr>
            <a:endParaRPr lang="en-US" sz="2400" b="0" i="0" u="none" strike="noStrike" cap="none" dirty="0">
              <a:solidFill>
                <a:srgbClr val="434343"/>
              </a:solidFill>
              <a:latin typeface="Proxima Nova"/>
              <a:ea typeface="Proxima Nova"/>
              <a:cs typeface="Proxima Nova"/>
              <a:sym typeface="Proxima Nova"/>
            </a:endParaRPr>
          </a:p>
          <a:p>
            <a:pPr indent="-381000">
              <a:buClr>
                <a:srgbClr val="434343"/>
              </a:buClr>
              <a:buSzPts val="2400"/>
              <a:buFont typeface="Proxima Nova"/>
              <a:buChar char="●"/>
            </a:pPr>
            <a:r>
              <a:rPr lang="en-US" sz="2400" dirty="0">
                <a:solidFill>
                  <a:srgbClr val="434343"/>
                </a:solidFill>
                <a:latin typeface="Proxima Nova"/>
                <a:ea typeface="Proxima Nova"/>
                <a:cs typeface="Proxima Nova"/>
                <a:sym typeface="Proxima Nova"/>
              </a:rPr>
              <a:t>It adds an online component of code sharing</a:t>
            </a:r>
            <a:endParaRPr lang="en-US" sz="2400" b="0" i="0" u="none" strike="noStrike" cap="none"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ea typeface="Proxima Nova"/>
                <a:cs typeface="Proxima Nova"/>
                <a:sym typeface="Proxima Nova"/>
              </a:rPr>
              <a:t>It adds a new phase to our “3 phases of Git”</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ea typeface="Proxima Nova"/>
                <a:cs typeface="Proxima Nova"/>
                <a:sym typeface="Proxima Nova"/>
              </a:rPr>
              <a:t>It allows the repo to live somewhere other than your computer, so your backups are backed up.</a:t>
            </a:r>
          </a:p>
          <a:p>
            <a:pPr marL="76200" marR="0" lvl="0" indent="0" algn="l" rtl="0">
              <a:lnSpc>
                <a:spcPct val="115000"/>
              </a:lnSpc>
              <a:spcBef>
                <a:spcPts val="0"/>
              </a:spcBef>
              <a:spcAft>
                <a:spcPts val="0"/>
              </a:spcAft>
              <a:buClr>
                <a:srgbClr val="434343"/>
              </a:buClr>
              <a:buSzPts val="2400"/>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162748341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C5EC3C-8F77-7344-B154-9F1DEE8A9A8E}"/>
              </a:ext>
            </a:extLst>
          </p:cNvPr>
          <p:cNvPicPr>
            <a:picLocks noChangeAspect="1"/>
          </p:cNvPicPr>
          <p:nvPr/>
        </p:nvPicPr>
        <p:blipFill>
          <a:blip r:embed="rId2"/>
          <a:stretch>
            <a:fillRect/>
          </a:stretch>
        </p:blipFill>
        <p:spPr>
          <a:xfrm>
            <a:off x="0" y="0"/>
            <a:ext cx="9190598" cy="5334000"/>
          </a:xfrm>
          <a:prstGeom prst="rect">
            <a:avLst/>
          </a:prstGeom>
        </p:spPr>
      </p:pic>
    </p:spTree>
    <p:extLst>
      <p:ext uri="{BB962C8B-B14F-4D97-AF65-F5344CB8AC3E}">
        <p14:creationId xmlns:p14="http://schemas.microsoft.com/office/powerpoint/2010/main" val="20674813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Oval 1">
            <a:extLst>
              <a:ext uri="{FF2B5EF4-FFF2-40B4-BE49-F238E27FC236}">
                <a16:creationId xmlns:a16="http://schemas.microsoft.com/office/drawing/2014/main" id="{BB90BAE7-6ACF-174E-8190-6442BA5894D6}"/>
              </a:ext>
            </a:extLst>
          </p:cNvPr>
          <p:cNvSpPr/>
          <p:nvPr/>
        </p:nvSpPr>
        <p:spPr>
          <a:xfrm>
            <a:off x="580445"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712F9603-59D4-AA43-944D-0BD51AB0BE09}"/>
              </a:ext>
            </a:extLst>
          </p:cNvPr>
          <p:cNvSpPr/>
          <p:nvPr/>
        </p:nvSpPr>
        <p:spPr>
          <a:xfrm>
            <a:off x="1486893"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09D1803-035B-D948-829D-E2664DE78E71}"/>
              </a:ext>
            </a:extLst>
          </p:cNvPr>
          <p:cNvSpPr/>
          <p:nvPr/>
        </p:nvSpPr>
        <p:spPr>
          <a:xfrm>
            <a:off x="2759102"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oogle Shape;61;p14">
            <a:extLst>
              <a:ext uri="{FF2B5EF4-FFF2-40B4-BE49-F238E27FC236}">
                <a16:creationId xmlns:a16="http://schemas.microsoft.com/office/drawing/2014/main" id="{35A1200F-B111-2440-A4EF-AD2825931748}"/>
              </a:ext>
            </a:extLst>
          </p:cNvPr>
          <p:cNvSpPr txBox="1">
            <a:spLocks noGrp="1"/>
          </p:cNvSpPr>
          <p:nvPr>
            <p:ph type="ctrTitle"/>
          </p:nvPr>
        </p:nvSpPr>
        <p:spPr>
          <a:xfrm>
            <a:off x="787180" y="477078"/>
            <a:ext cx="7657105" cy="842734"/>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50"/>
              <a:buFont typeface="Proxima Nova"/>
              <a:buNone/>
            </a:pPr>
            <a:r>
              <a:rPr lang="en-US" sz="4000" b="0" i="0" u="none" strike="noStrike" cap="none" dirty="0">
                <a:solidFill>
                  <a:schemeClr val="dk1"/>
                </a:solidFill>
                <a:latin typeface="Proxima Nova"/>
                <a:ea typeface="Proxima Nova"/>
                <a:cs typeface="Proxima Nova"/>
                <a:sym typeface="Proxima Nova"/>
              </a:rPr>
              <a:t>CODE DEVELOPMENT TIMELINE</a:t>
            </a:r>
            <a:endParaRPr sz="4000" dirty="0">
              <a:solidFill>
                <a:srgbClr val="00B0F0"/>
              </a:solidFill>
            </a:endParaRPr>
          </a:p>
        </p:txBody>
      </p:sp>
      <p:sp>
        <p:nvSpPr>
          <p:cNvPr id="3" name="TextBox 2">
            <a:extLst>
              <a:ext uri="{FF2B5EF4-FFF2-40B4-BE49-F238E27FC236}">
                <a16:creationId xmlns:a16="http://schemas.microsoft.com/office/drawing/2014/main" id="{9FC4D153-03E4-B04E-B67A-D03773DFA9B5}"/>
              </a:ext>
            </a:extLst>
          </p:cNvPr>
          <p:cNvSpPr txBox="1"/>
          <p:nvPr/>
        </p:nvSpPr>
        <p:spPr>
          <a:xfrm>
            <a:off x="4937759" y="1850404"/>
            <a:ext cx="3220278" cy="1754326"/>
          </a:xfrm>
          <a:prstGeom prst="rect">
            <a:avLst/>
          </a:prstGeom>
          <a:noFill/>
        </p:spPr>
        <p:txBody>
          <a:bodyPr wrap="square" rtlCol="0">
            <a:spAutoFit/>
          </a:bodyPr>
          <a:lstStyle/>
          <a:p>
            <a:r>
              <a:rPr lang="en-US" sz="3600" dirty="0">
                <a:solidFill>
                  <a:schemeClr val="tx1"/>
                </a:solidFill>
              </a:rPr>
              <a:t>Hey Janice. Fix your ugly code now.</a:t>
            </a:r>
          </a:p>
        </p:txBody>
      </p:sp>
      <p:sp>
        <p:nvSpPr>
          <p:cNvPr id="11" name="TextBox 10">
            <a:extLst>
              <a:ext uri="{FF2B5EF4-FFF2-40B4-BE49-F238E27FC236}">
                <a16:creationId xmlns:a16="http://schemas.microsoft.com/office/drawing/2014/main" id="{4A166623-CE8C-C946-95C3-BF77320490C7}"/>
              </a:ext>
            </a:extLst>
          </p:cNvPr>
          <p:cNvSpPr txBox="1"/>
          <p:nvPr/>
        </p:nvSpPr>
        <p:spPr>
          <a:xfrm>
            <a:off x="318050" y="2973788"/>
            <a:ext cx="1216551" cy="523220"/>
          </a:xfrm>
          <a:prstGeom prst="rect">
            <a:avLst/>
          </a:prstGeom>
          <a:noFill/>
        </p:spPr>
        <p:txBody>
          <a:bodyPr wrap="square" rtlCol="0">
            <a:spAutoFit/>
          </a:bodyPr>
          <a:lstStyle/>
          <a:p>
            <a:r>
              <a:rPr lang="en-US" dirty="0">
                <a:solidFill>
                  <a:schemeClr val="tx1"/>
                </a:solidFill>
              </a:rPr>
              <a:t>Janice writes code.</a:t>
            </a:r>
          </a:p>
        </p:txBody>
      </p:sp>
      <p:sp>
        <p:nvSpPr>
          <p:cNvPr id="13" name="TextBox 12">
            <a:extLst>
              <a:ext uri="{FF2B5EF4-FFF2-40B4-BE49-F238E27FC236}">
                <a16:creationId xmlns:a16="http://schemas.microsoft.com/office/drawing/2014/main" id="{D490E1D0-859B-FE4B-A956-0D4D90A6E683}"/>
              </a:ext>
            </a:extLst>
          </p:cNvPr>
          <p:cNvSpPr txBox="1"/>
          <p:nvPr/>
        </p:nvSpPr>
        <p:spPr>
          <a:xfrm>
            <a:off x="2337681" y="2973788"/>
            <a:ext cx="1534604" cy="738664"/>
          </a:xfrm>
          <a:prstGeom prst="rect">
            <a:avLst/>
          </a:prstGeom>
          <a:noFill/>
        </p:spPr>
        <p:txBody>
          <a:bodyPr wrap="square" rtlCol="0">
            <a:spAutoFit/>
          </a:bodyPr>
          <a:lstStyle/>
          <a:p>
            <a:r>
              <a:rPr lang="en-US" dirty="0">
                <a:solidFill>
                  <a:schemeClr val="tx1"/>
                </a:solidFill>
              </a:rPr>
              <a:t>Code put into production. It’s ugly code.</a:t>
            </a:r>
          </a:p>
        </p:txBody>
      </p:sp>
    </p:spTree>
    <p:extLst>
      <p:ext uri="{BB962C8B-B14F-4D97-AF65-F5344CB8AC3E}">
        <p14:creationId xmlns:p14="http://schemas.microsoft.com/office/powerpoint/2010/main" val="227891100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C5EC3C-8F77-7344-B154-9F1DEE8A9A8E}"/>
              </a:ext>
            </a:extLst>
          </p:cNvPr>
          <p:cNvPicPr>
            <a:picLocks noChangeAspect="1"/>
          </p:cNvPicPr>
          <p:nvPr/>
        </p:nvPicPr>
        <p:blipFill>
          <a:blip r:embed="rId2"/>
          <a:stretch>
            <a:fillRect/>
          </a:stretch>
        </p:blipFill>
        <p:spPr>
          <a:xfrm>
            <a:off x="0" y="0"/>
            <a:ext cx="9190598" cy="5334000"/>
          </a:xfrm>
          <a:prstGeom prst="rect">
            <a:avLst/>
          </a:prstGeom>
        </p:spPr>
      </p:pic>
      <p:cxnSp>
        <p:nvCxnSpPr>
          <p:cNvPr id="5" name="Straight Arrow Connector 4">
            <a:extLst>
              <a:ext uri="{FF2B5EF4-FFF2-40B4-BE49-F238E27FC236}">
                <a16:creationId xmlns:a16="http://schemas.microsoft.com/office/drawing/2014/main" id="{93EB9963-88CB-024A-A9BF-8A36D8B56097}"/>
              </a:ext>
            </a:extLst>
          </p:cNvPr>
          <p:cNvCxnSpPr>
            <a:cxnSpLocks/>
          </p:cNvCxnSpPr>
          <p:nvPr/>
        </p:nvCxnSpPr>
        <p:spPr>
          <a:xfrm flipH="1">
            <a:off x="6642100" y="1498600"/>
            <a:ext cx="508000" cy="266700"/>
          </a:xfrm>
          <a:prstGeom prst="straightConnector1">
            <a:avLst/>
          </a:prstGeom>
          <a:ln w="25400">
            <a:solidFill>
              <a:srgbClr val="FF0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BAC79EB-DEF7-BB46-A249-89617CDD76A8}"/>
              </a:ext>
            </a:extLst>
          </p:cNvPr>
          <p:cNvSpPr txBox="1"/>
          <p:nvPr/>
        </p:nvSpPr>
        <p:spPr>
          <a:xfrm>
            <a:off x="6642100" y="1190823"/>
            <a:ext cx="1714500" cy="307777"/>
          </a:xfrm>
          <a:prstGeom prst="rect">
            <a:avLst/>
          </a:prstGeom>
          <a:noFill/>
        </p:spPr>
        <p:txBody>
          <a:bodyPr wrap="square" rtlCol="0">
            <a:spAutoFit/>
          </a:bodyPr>
          <a:lstStyle/>
          <a:p>
            <a:r>
              <a:rPr lang="en-US" dirty="0"/>
              <a:t>1000+ Coders</a:t>
            </a:r>
          </a:p>
        </p:txBody>
      </p:sp>
    </p:spTree>
    <p:extLst>
      <p:ext uri="{BB962C8B-B14F-4D97-AF65-F5344CB8AC3E}">
        <p14:creationId xmlns:p14="http://schemas.microsoft.com/office/powerpoint/2010/main" val="176519928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C5EC3C-8F77-7344-B154-9F1DEE8A9A8E}"/>
              </a:ext>
            </a:extLst>
          </p:cNvPr>
          <p:cNvPicPr>
            <a:picLocks noChangeAspect="1"/>
          </p:cNvPicPr>
          <p:nvPr/>
        </p:nvPicPr>
        <p:blipFill>
          <a:blip r:embed="rId2"/>
          <a:stretch>
            <a:fillRect/>
          </a:stretch>
        </p:blipFill>
        <p:spPr>
          <a:xfrm>
            <a:off x="0" y="0"/>
            <a:ext cx="9190598" cy="5334000"/>
          </a:xfrm>
          <a:prstGeom prst="rect">
            <a:avLst/>
          </a:prstGeom>
        </p:spPr>
      </p:pic>
      <p:cxnSp>
        <p:nvCxnSpPr>
          <p:cNvPr id="5" name="Straight Arrow Connector 4">
            <a:extLst>
              <a:ext uri="{FF2B5EF4-FFF2-40B4-BE49-F238E27FC236}">
                <a16:creationId xmlns:a16="http://schemas.microsoft.com/office/drawing/2014/main" id="{93EB9963-88CB-024A-A9BF-8A36D8B56097}"/>
              </a:ext>
            </a:extLst>
          </p:cNvPr>
          <p:cNvCxnSpPr>
            <a:cxnSpLocks/>
          </p:cNvCxnSpPr>
          <p:nvPr/>
        </p:nvCxnSpPr>
        <p:spPr>
          <a:xfrm flipV="1">
            <a:off x="1409700" y="1905000"/>
            <a:ext cx="609600" cy="139700"/>
          </a:xfrm>
          <a:prstGeom prst="straightConnector1">
            <a:avLst/>
          </a:prstGeom>
          <a:ln w="25400">
            <a:solidFill>
              <a:srgbClr val="FF0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BAC79EB-DEF7-BB46-A249-89617CDD76A8}"/>
              </a:ext>
            </a:extLst>
          </p:cNvPr>
          <p:cNvSpPr txBox="1"/>
          <p:nvPr/>
        </p:nvSpPr>
        <p:spPr>
          <a:xfrm>
            <a:off x="190500" y="2044700"/>
            <a:ext cx="1714500" cy="307777"/>
          </a:xfrm>
          <a:prstGeom prst="rect">
            <a:avLst/>
          </a:prstGeom>
          <a:noFill/>
        </p:spPr>
        <p:txBody>
          <a:bodyPr wrap="square" rtlCol="0">
            <a:spAutoFit/>
          </a:bodyPr>
          <a:lstStyle/>
          <a:p>
            <a:r>
              <a:rPr lang="en-US" dirty="0"/>
              <a:t>23,000+ Commits</a:t>
            </a:r>
          </a:p>
        </p:txBody>
      </p:sp>
    </p:spTree>
    <p:extLst>
      <p:ext uri="{BB962C8B-B14F-4D97-AF65-F5344CB8AC3E}">
        <p14:creationId xmlns:p14="http://schemas.microsoft.com/office/powerpoint/2010/main" val="293364113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C5EC3C-8F77-7344-B154-9F1DEE8A9A8E}"/>
              </a:ext>
            </a:extLst>
          </p:cNvPr>
          <p:cNvPicPr>
            <a:picLocks noChangeAspect="1"/>
          </p:cNvPicPr>
          <p:nvPr/>
        </p:nvPicPr>
        <p:blipFill>
          <a:blip r:embed="rId2"/>
          <a:stretch>
            <a:fillRect/>
          </a:stretch>
        </p:blipFill>
        <p:spPr>
          <a:xfrm>
            <a:off x="0" y="0"/>
            <a:ext cx="9190598" cy="5334000"/>
          </a:xfrm>
          <a:prstGeom prst="rect">
            <a:avLst/>
          </a:prstGeom>
        </p:spPr>
      </p:pic>
      <p:cxnSp>
        <p:nvCxnSpPr>
          <p:cNvPr id="5" name="Straight Arrow Connector 4">
            <a:extLst>
              <a:ext uri="{FF2B5EF4-FFF2-40B4-BE49-F238E27FC236}">
                <a16:creationId xmlns:a16="http://schemas.microsoft.com/office/drawing/2014/main" id="{93EB9963-88CB-024A-A9BF-8A36D8B56097}"/>
              </a:ext>
            </a:extLst>
          </p:cNvPr>
          <p:cNvCxnSpPr>
            <a:cxnSpLocks/>
          </p:cNvCxnSpPr>
          <p:nvPr/>
        </p:nvCxnSpPr>
        <p:spPr>
          <a:xfrm flipV="1">
            <a:off x="1123950" y="3595588"/>
            <a:ext cx="609600" cy="139700"/>
          </a:xfrm>
          <a:prstGeom prst="straightConnector1">
            <a:avLst/>
          </a:prstGeom>
          <a:ln w="25400">
            <a:solidFill>
              <a:srgbClr val="FF0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BAC79EB-DEF7-BB46-A249-89617CDD76A8}"/>
              </a:ext>
            </a:extLst>
          </p:cNvPr>
          <p:cNvSpPr txBox="1"/>
          <p:nvPr/>
        </p:nvSpPr>
        <p:spPr>
          <a:xfrm>
            <a:off x="127000" y="3735288"/>
            <a:ext cx="1714500" cy="307777"/>
          </a:xfrm>
          <a:prstGeom prst="rect">
            <a:avLst/>
          </a:prstGeom>
          <a:noFill/>
        </p:spPr>
        <p:txBody>
          <a:bodyPr wrap="square" rtlCol="0">
            <a:spAutoFit/>
          </a:bodyPr>
          <a:lstStyle/>
          <a:p>
            <a:r>
              <a:rPr lang="en-US" dirty="0"/>
              <a:t>All of </a:t>
            </a:r>
            <a:r>
              <a:rPr lang="en-US" dirty="0" err="1"/>
              <a:t>Scikit</a:t>
            </a:r>
            <a:r>
              <a:rPr lang="en-US" dirty="0"/>
              <a:t> Learn</a:t>
            </a:r>
          </a:p>
        </p:txBody>
      </p:sp>
    </p:spTree>
    <p:extLst>
      <p:ext uri="{BB962C8B-B14F-4D97-AF65-F5344CB8AC3E}">
        <p14:creationId xmlns:p14="http://schemas.microsoft.com/office/powerpoint/2010/main" val="332073858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008295"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263418" y="442361"/>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2907301"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162424" y="442361"/>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4806307"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061430" y="442361"/>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46376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261778" y="1502454"/>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164529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37475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355628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DECC64A-DEAA-604F-9454-3D7976A3BBF3}"/>
              </a:ext>
            </a:extLst>
          </p:cNvPr>
          <p:cNvSpPr/>
          <p:nvPr/>
        </p:nvSpPr>
        <p:spPr>
          <a:xfrm>
            <a:off x="6773841" y="442361"/>
            <a:ext cx="1489753" cy="647272"/>
          </a:xfrm>
          <a:prstGeom prst="roundRect">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Remote Repo on GitHub</a:t>
            </a:r>
          </a:p>
        </p:txBody>
      </p:sp>
      <p:cxnSp>
        <p:nvCxnSpPr>
          <p:cNvPr id="19" name="Straight Connector 18">
            <a:extLst>
              <a:ext uri="{FF2B5EF4-FFF2-40B4-BE49-F238E27FC236}">
                <a16:creationId xmlns:a16="http://schemas.microsoft.com/office/drawing/2014/main" id="{3C91A314-6EE7-9544-98C3-AB32618B5865}"/>
              </a:ext>
            </a:extLst>
          </p:cNvPr>
          <p:cNvCxnSpPr/>
          <p:nvPr/>
        </p:nvCxnSpPr>
        <p:spPr>
          <a:xfrm>
            <a:off x="7498707" y="1261872"/>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05AC5548-AEB3-3F4D-9C9D-D26F92B3C115}"/>
              </a:ext>
            </a:extLst>
          </p:cNvPr>
          <p:cNvCxnSpPr/>
          <p:nvPr/>
        </p:nvCxnSpPr>
        <p:spPr>
          <a:xfrm>
            <a:off x="6159500" y="215900"/>
            <a:ext cx="0" cy="46863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 name="Right Arrow 5">
            <a:extLst>
              <a:ext uri="{FF2B5EF4-FFF2-40B4-BE49-F238E27FC236}">
                <a16:creationId xmlns:a16="http://schemas.microsoft.com/office/drawing/2014/main" id="{350BC8B1-934D-AC4E-8ECA-EFE4FA1B451A}"/>
              </a:ext>
            </a:extLst>
          </p:cNvPr>
          <p:cNvSpPr/>
          <p:nvPr/>
        </p:nvSpPr>
        <p:spPr>
          <a:xfrm flipH="1">
            <a:off x="4193280" y="2644742"/>
            <a:ext cx="1966220" cy="914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My Computer</a:t>
            </a:r>
          </a:p>
        </p:txBody>
      </p:sp>
      <p:sp>
        <p:nvSpPr>
          <p:cNvPr id="24" name="Right Arrow 23">
            <a:extLst>
              <a:ext uri="{FF2B5EF4-FFF2-40B4-BE49-F238E27FC236}">
                <a16:creationId xmlns:a16="http://schemas.microsoft.com/office/drawing/2014/main" id="{847FF476-7E84-534D-B5BB-CEC40D7D4353}"/>
              </a:ext>
            </a:extLst>
          </p:cNvPr>
          <p:cNvSpPr/>
          <p:nvPr/>
        </p:nvSpPr>
        <p:spPr>
          <a:xfrm>
            <a:off x="6170061" y="3198618"/>
            <a:ext cx="1966220" cy="914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GitHub’s Servers</a:t>
            </a:r>
          </a:p>
        </p:txBody>
      </p:sp>
    </p:spTree>
    <p:extLst>
      <p:ext uri="{BB962C8B-B14F-4D97-AF65-F5344CB8AC3E}">
        <p14:creationId xmlns:p14="http://schemas.microsoft.com/office/powerpoint/2010/main" val="1688317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GitHub: Remote vs Local</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We use pushes and pulls to move the current version of our repo between our computer and a “remote” version of the repo.</a:t>
            </a:r>
          </a:p>
          <a:p>
            <a:pPr lvl="1" indent="-381000">
              <a:spcBef>
                <a:spcPts val="0"/>
              </a:spcBef>
              <a:buClr>
                <a:srgbClr val="434343"/>
              </a:buClr>
              <a:buSzPts val="2400"/>
              <a:buFont typeface="Proxima Nova"/>
              <a:buChar char="●"/>
            </a:pPr>
            <a:r>
              <a:rPr lang="en-US" sz="2000" dirty="0">
                <a:solidFill>
                  <a:srgbClr val="434343"/>
                </a:solidFill>
                <a:latin typeface="Proxima Nova"/>
                <a:ea typeface="Proxima Nova"/>
                <a:cs typeface="Proxima Nova"/>
                <a:sym typeface="Proxima Nova"/>
              </a:rPr>
              <a:t>A push says, “make the remote version look like my code” and in particular it updates any files that changed in the last commits.</a:t>
            </a:r>
          </a:p>
          <a:p>
            <a:pPr lvl="1" indent="-381000">
              <a:spcBef>
                <a:spcPts val="0"/>
              </a:spcBef>
              <a:buClr>
                <a:srgbClr val="434343"/>
              </a:buClr>
              <a:buSzPts val="2400"/>
              <a:buFont typeface="Proxima Nova"/>
              <a:buChar char="●"/>
            </a:pPr>
            <a:r>
              <a:rPr lang="en-US" sz="2000" dirty="0">
                <a:solidFill>
                  <a:srgbClr val="434343"/>
                </a:solidFill>
                <a:latin typeface="Proxima Nova"/>
                <a:ea typeface="Proxima Nova"/>
                <a:cs typeface="Proxima Nova"/>
                <a:sym typeface="Proxima Nova"/>
              </a:rPr>
              <a:t>A pull says, “bring in any changes that have occurred on the remote version of the repo and make my code match those”</a:t>
            </a:r>
          </a:p>
          <a:p>
            <a:pPr marL="457200" marR="0" lvl="0" indent="-381000" algn="l" rtl="0">
              <a:lnSpc>
                <a:spcPct val="115000"/>
              </a:lnSpc>
              <a:spcBef>
                <a:spcPts val="0"/>
              </a:spcBef>
              <a:spcAft>
                <a:spcPts val="0"/>
              </a:spcAft>
              <a:buClr>
                <a:srgbClr val="434343"/>
              </a:buClr>
              <a:buSzPts val="2400"/>
              <a:buFont typeface="Proxima Nova"/>
              <a:buChar char="●"/>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171589062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008295"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263418" y="442361"/>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2907301"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162424" y="442361"/>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4806307"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061430" y="442361"/>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46376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261778" y="1502454"/>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164529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37475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355628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DECC64A-DEAA-604F-9454-3D7976A3BBF3}"/>
              </a:ext>
            </a:extLst>
          </p:cNvPr>
          <p:cNvSpPr/>
          <p:nvPr/>
        </p:nvSpPr>
        <p:spPr>
          <a:xfrm>
            <a:off x="6773841" y="442361"/>
            <a:ext cx="1489753" cy="647272"/>
          </a:xfrm>
          <a:prstGeom prst="roundRect">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Remote Repo on GitHub</a:t>
            </a:r>
          </a:p>
        </p:txBody>
      </p:sp>
      <p:cxnSp>
        <p:nvCxnSpPr>
          <p:cNvPr id="19" name="Straight Connector 18">
            <a:extLst>
              <a:ext uri="{FF2B5EF4-FFF2-40B4-BE49-F238E27FC236}">
                <a16:creationId xmlns:a16="http://schemas.microsoft.com/office/drawing/2014/main" id="{3C91A314-6EE7-9544-98C3-AB32618B5865}"/>
              </a:ext>
            </a:extLst>
          </p:cNvPr>
          <p:cNvCxnSpPr/>
          <p:nvPr/>
        </p:nvCxnSpPr>
        <p:spPr>
          <a:xfrm>
            <a:off x="7498707" y="1261872"/>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19B52162-2BCA-2942-B144-71A942EBD95F}"/>
              </a:ext>
            </a:extLst>
          </p:cNvPr>
          <p:cNvSpPr/>
          <p:nvPr/>
        </p:nvSpPr>
        <p:spPr>
          <a:xfrm>
            <a:off x="6954176" y="146449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cxnSp>
        <p:nvCxnSpPr>
          <p:cNvPr id="24" name="Straight Connector 23">
            <a:extLst>
              <a:ext uri="{FF2B5EF4-FFF2-40B4-BE49-F238E27FC236}">
                <a16:creationId xmlns:a16="http://schemas.microsoft.com/office/drawing/2014/main" id="{7A819AF9-71E4-9C47-83F9-6AA712F68B58}"/>
              </a:ext>
            </a:extLst>
          </p:cNvPr>
          <p:cNvCxnSpPr/>
          <p:nvPr/>
        </p:nvCxnSpPr>
        <p:spPr>
          <a:xfrm>
            <a:off x="6159500" y="215900"/>
            <a:ext cx="0" cy="46863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2" name="Right Arrow 21">
            <a:extLst>
              <a:ext uri="{FF2B5EF4-FFF2-40B4-BE49-F238E27FC236}">
                <a16:creationId xmlns:a16="http://schemas.microsoft.com/office/drawing/2014/main" id="{A1C96053-ECEB-E149-86AF-38F9A4EF9D5B}"/>
              </a:ext>
            </a:extLst>
          </p:cNvPr>
          <p:cNvSpPr/>
          <p:nvPr/>
        </p:nvSpPr>
        <p:spPr>
          <a:xfrm>
            <a:off x="5649783" y="1517866"/>
            <a:ext cx="1181529"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Push</a:t>
            </a:r>
          </a:p>
        </p:txBody>
      </p:sp>
    </p:spTree>
    <p:extLst>
      <p:ext uri="{BB962C8B-B14F-4D97-AF65-F5344CB8AC3E}">
        <p14:creationId xmlns:p14="http://schemas.microsoft.com/office/powerpoint/2010/main" val="287873188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008295"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263418" y="442361"/>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2907301"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162424" y="442361"/>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4806307"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061430" y="442361"/>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46376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261778" y="1502454"/>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164529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37475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355628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DECC64A-DEAA-604F-9454-3D7976A3BBF3}"/>
              </a:ext>
            </a:extLst>
          </p:cNvPr>
          <p:cNvSpPr/>
          <p:nvPr/>
        </p:nvSpPr>
        <p:spPr>
          <a:xfrm>
            <a:off x="6773841" y="442361"/>
            <a:ext cx="1489753" cy="647272"/>
          </a:xfrm>
          <a:prstGeom prst="roundRect">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Remote Repo on GitHub</a:t>
            </a:r>
          </a:p>
        </p:txBody>
      </p:sp>
      <p:cxnSp>
        <p:nvCxnSpPr>
          <p:cNvPr id="19" name="Straight Connector 18">
            <a:extLst>
              <a:ext uri="{FF2B5EF4-FFF2-40B4-BE49-F238E27FC236}">
                <a16:creationId xmlns:a16="http://schemas.microsoft.com/office/drawing/2014/main" id="{3C91A314-6EE7-9544-98C3-AB32618B5865}"/>
              </a:ext>
            </a:extLst>
          </p:cNvPr>
          <p:cNvCxnSpPr/>
          <p:nvPr/>
        </p:nvCxnSpPr>
        <p:spPr>
          <a:xfrm>
            <a:off x="7498707" y="1261872"/>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19B52162-2BCA-2942-B144-71A942EBD95F}"/>
              </a:ext>
            </a:extLst>
          </p:cNvPr>
          <p:cNvSpPr/>
          <p:nvPr/>
        </p:nvSpPr>
        <p:spPr>
          <a:xfrm>
            <a:off x="6954176" y="146449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cxnSp>
        <p:nvCxnSpPr>
          <p:cNvPr id="24" name="Straight Connector 23">
            <a:extLst>
              <a:ext uri="{FF2B5EF4-FFF2-40B4-BE49-F238E27FC236}">
                <a16:creationId xmlns:a16="http://schemas.microsoft.com/office/drawing/2014/main" id="{7A819AF9-71E4-9C47-83F9-6AA712F68B58}"/>
              </a:ext>
            </a:extLst>
          </p:cNvPr>
          <p:cNvCxnSpPr/>
          <p:nvPr/>
        </p:nvCxnSpPr>
        <p:spPr>
          <a:xfrm>
            <a:off x="6159500" y="215900"/>
            <a:ext cx="0" cy="46863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2" name="Right Arrow 21">
            <a:extLst>
              <a:ext uri="{FF2B5EF4-FFF2-40B4-BE49-F238E27FC236}">
                <a16:creationId xmlns:a16="http://schemas.microsoft.com/office/drawing/2014/main" id="{A1C96053-ECEB-E149-86AF-38F9A4EF9D5B}"/>
              </a:ext>
            </a:extLst>
          </p:cNvPr>
          <p:cNvSpPr/>
          <p:nvPr/>
        </p:nvSpPr>
        <p:spPr>
          <a:xfrm>
            <a:off x="5649783" y="1517866"/>
            <a:ext cx="1181529"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Push</a:t>
            </a:r>
          </a:p>
        </p:txBody>
      </p:sp>
      <p:sp>
        <p:nvSpPr>
          <p:cNvPr id="25" name="Right Arrow 24">
            <a:extLst>
              <a:ext uri="{FF2B5EF4-FFF2-40B4-BE49-F238E27FC236}">
                <a16:creationId xmlns:a16="http://schemas.microsoft.com/office/drawing/2014/main" id="{367B9FC7-1A24-1947-B031-9B3718AA4111}"/>
              </a:ext>
            </a:extLst>
          </p:cNvPr>
          <p:cNvSpPr/>
          <p:nvPr/>
        </p:nvSpPr>
        <p:spPr>
          <a:xfrm rot="5400000">
            <a:off x="6731290" y="2737715"/>
            <a:ext cx="1562805"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Rounded Rectangle 2">
            <a:extLst>
              <a:ext uri="{FF2B5EF4-FFF2-40B4-BE49-F238E27FC236}">
                <a16:creationId xmlns:a16="http://schemas.microsoft.com/office/drawing/2014/main" id="{6CCCDD3A-6021-E949-80D5-7B4416B210D5}"/>
              </a:ext>
            </a:extLst>
          </p:cNvPr>
          <p:cNvSpPr/>
          <p:nvPr/>
        </p:nvSpPr>
        <p:spPr>
          <a:xfrm>
            <a:off x="6669218" y="2595270"/>
            <a:ext cx="1712649" cy="603766"/>
          </a:xfrm>
          <a:prstGeom prst="roundRect">
            <a:avLst/>
          </a:prstGeom>
          <a:solidFill>
            <a:schemeClr val="tx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Teammate makes an edit and push</a:t>
            </a:r>
          </a:p>
        </p:txBody>
      </p:sp>
      <p:sp>
        <p:nvSpPr>
          <p:cNvPr id="26" name="Rounded Rectangle 25">
            <a:extLst>
              <a:ext uri="{FF2B5EF4-FFF2-40B4-BE49-F238E27FC236}">
                <a16:creationId xmlns:a16="http://schemas.microsoft.com/office/drawing/2014/main" id="{D4001FDA-63A6-DA48-A596-EA6739E5EDB9}"/>
              </a:ext>
            </a:extLst>
          </p:cNvPr>
          <p:cNvSpPr/>
          <p:nvPr/>
        </p:nvSpPr>
        <p:spPr>
          <a:xfrm>
            <a:off x="6954175" y="3917427"/>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a:t>
            </a:r>
            <a:r>
              <a:rPr lang="en-US" dirty="0" err="1"/>
              <a:t>Whoo</a:t>
            </a:r>
            <a:r>
              <a:rPr lang="en-US" dirty="0"/>
              <a:t>!</a:t>
            </a:r>
          </a:p>
        </p:txBody>
      </p:sp>
    </p:spTree>
    <p:extLst>
      <p:ext uri="{BB962C8B-B14F-4D97-AF65-F5344CB8AC3E}">
        <p14:creationId xmlns:p14="http://schemas.microsoft.com/office/powerpoint/2010/main" val="136053712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008295"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263418" y="442361"/>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2907301"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162424" y="442361"/>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4806307"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061430" y="442361"/>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46376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261778" y="1502454"/>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164529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37475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355628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DECC64A-DEAA-604F-9454-3D7976A3BBF3}"/>
              </a:ext>
            </a:extLst>
          </p:cNvPr>
          <p:cNvSpPr/>
          <p:nvPr/>
        </p:nvSpPr>
        <p:spPr>
          <a:xfrm>
            <a:off x="6773841" y="442361"/>
            <a:ext cx="1489753" cy="647272"/>
          </a:xfrm>
          <a:prstGeom prst="roundRect">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Remote Repo on GitHub</a:t>
            </a:r>
          </a:p>
        </p:txBody>
      </p:sp>
      <p:cxnSp>
        <p:nvCxnSpPr>
          <p:cNvPr id="19" name="Straight Connector 18">
            <a:extLst>
              <a:ext uri="{FF2B5EF4-FFF2-40B4-BE49-F238E27FC236}">
                <a16:creationId xmlns:a16="http://schemas.microsoft.com/office/drawing/2014/main" id="{3C91A314-6EE7-9544-98C3-AB32618B5865}"/>
              </a:ext>
            </a:extLst>
          </p:cNvPr>
          <p:cNvCxnSpPr/>
          <p:nvPr/>
        </p:nvCxnSpPr>
        <p:spPr>
          <a:xfrm>
            <a:off x="7498707" y="1261872"/>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19B52162-2BCA-2942-B144-71A942EBD95F}"/>
              </a:ext>
            </a:extLst>
          </p:cNvPr>
          <p:cNvSpPr/>
          <p:nvPr/>
        </p:nvSpPr>
        <p:spPr>
          <a:xfrm>
            <a:off x="6954176" y="146449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cxnSp>
        <p:nvCxnSpPr>
          <p:cNvPr id="24" name="Straight Connector 23">
            <a:extLst>
              <a:ext uri="{FF2B5EF4-FFF2-40B4-BE49-F238E27FC236}">
                <a16:creationId xmlns:a16="http://schemas.microsoft.com/office/drawing/2014/main" id="{7A819AF9-71E4-9C47-83F9-6AA712F68B58}"/>
              </a:ext>
            </a:extLst>
          </p:cNvPr>
          <p:cNvCxnSpPr/>
          <p:nvPr/>
        </p:nvCxnSpPr>
        <p:spPr>
          <a:xfrm>
            <a:off x="6159500" y="215900"/>
            <a:ext cx="0" cy="46863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2" name="Right Arrow 21">
            <a:extLst>
              <a:ext uri="{FF2B5EF4-FFF2-40B4-BE49-F238E27FC236}">
                <a16:creationId xmlns:a16="http://schemas.microsoft.com/office/drawing/2014/main" id="{A1C96053-ECEB-E149-86AF-38F9A4EF9D5B}"/>
              </a:ext>
            </a:extLst>
          </p:cNvPr>
          <p:cNvSpPr/>
          <p:nvPr/>
        </p:nvSpPr>
        <p:spPr>
          <a:xfrm>
            <a:off x="5649783" y="1517866"/>
            <a:ext cx="1181529"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Push</a:t>
            </a:r>
          </a:p>
        </p:txBody>
      </p:sp>
      <p:sp>
        <p:nvSpPr>
          <p:cNvPr id="25" name="Right Arrow 24">
            <a:extLst>
              <a:ext uri="{FF2B5EF4-FFF2-40B4-BE49-F238E27FC236}">
                <a16:creationId xmlns:a16="http://schemas.microsoft.com/office/drawing/2014/main" id="{367B9FC7-1A24-1947-B031-9B3718AA4111}"/>
              </a:ext>
            </a:extLst>
          </p:cNvPr>
          <p:cNvSpPr/>
          <p:nvPr/>
        </p:nvSpPr>
        <p:spPr>
          <a:xfrm rot="5400000">
            <a:off x="6731290" y="2737715"/>
            <a:ext cx="1562805"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Rounded Rectangle 2">
            <a:extLst>
              <a:ext uri="{FF2B5EF4-FFF2-40B4-BE49-F238E27FC236}">
                <a16:creationId xmlns:a16="http://schemas.microsoft.com/office/drawing/2014/main" id="{6CCCDD3A-6021-E949-80D5-7B4416B210D5}"/>
              </a:ext>
            </a:extLst>
          </p:cNvPr>
          <p:cNvSpPr/>
          <p:nvPr/>
        </p:nvSpPr>
        <p:spPr>
          <a:xfrm>
            <a:off x="6669218" y="2595270"/>
            <a:ext cx="1712649" cy="603766"/>
          </a:xfrm>
          <a:prstGeom prst="roundRect">
            <a:avLst/>
          </a:prstGeom>
          <a:solidFill>
            <a:schemeClr val="tx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Teammate makes an edit and push</a:t>
            </a:r>
          </a:p>
        </p:txBody>
      </p:sp>
      <p:sp>
        <p:nvSpPr>
          <p:cNvPr id="26" name="Rounded Rectangle 25">
            <a:extLst>
              <a:ext uri="{FF2B5EF4-FFF2-40B4-BE49-F238E27FC236}">
                <a16:creationId xmlns:a16="http://schemas.microsoft.com/office/drawing/2014/main" id="{D4001FDA-63A6-DA48-A596-EA6739E5EDB9}"/>
              </a:ext>
            </a:extLst>
          </p:cNvPr>
          <p:cNvSpPr/>
          <p:nvPr/>
        </p:nvSpPr>
        <p:spPr>
          <a:xfrm>
            <a:off x="6954175" y="3917427"/>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a:t>
            </a:r>
            <a:r>
              <a:rPr lang="en-US" dirty="0" err="1"/>
              <a:t>Whoo</a:t>
            </a:r>
            <a:r>
              <a:rPr lang="en-US" dirty="0"/>
              <a:t>!</a:t>
            </a:r>
          </a:p>
        </p:txBody>
      </p:sp>
      <p:cxnSp>
        <p:nvCxnSpPr>
          <p:cNvPr id="6" name="Straight Arrow Connector 5">
            <a:extLst>
              <a:ext uri="{FF2B5EF4-FFF2-40B4-BE49-F238E27FC236}">
                <a16:creationId xmlns:a16="http://schemas.microsoft.com/office/drawing/2014/main" id="{09157C69-791B-1447-B6B2-678BB1D91AFE}"/>
              </a:ext>
            </a:extLst>
          </p:cNvPr>
          <p:cNvCxnSpPr>
            <a:cxnSpLocks/>
          </p:cNvCxnSpPr>
          <p:nvPr/>
        </p:nvCxnSpPr>
        <p:spPr>
          <a:xfrm>
            <a:off x="5487683" y="4305300"/>
            <a:ext cx="1280129" cy="0"/>
          </a:xfrm>
          <a:prstGeom prst="straightConnector1">
            <a:avLst/>
          </a:prstGeom>
          <a:ln w="1397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Rounded Rectangle 26">
            <a:extLst>
              <a:ext uri="{FF2B5EF4-FFF2-40B4-BE49-F238E27FC236}">
                <a16:creationId xmlns:a16="http://schemas.microsoft.com/office/drawing/2014/main" id="{3F98D52D-8F5E-7241-AF9F-735D310CD3E2}"/>
              </a:ext>
            </a:extLst>
          </p:cNvPr>
          <p:cNvSpPr/>
          <p:nvPr/>
        </p:nvSpPr>
        <p:spPr>
          <a:xfrm>
            <a:off x="4261778" y="391742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11" name="TextBox 10">
            <a:extLst>
              <a:ext uri="{FF2B5EF4-FFF2-40B4-BE49-F238E27FC236}">
                <a16:creationId xmlns:a16="http://schemas.microsoft.com/office/drawing/2014/main" id="{DD364879-003E-2745-A963-AD36CC2C80D0}"/>
              </a:ext>
            </a:extLst>
          </p:cNvPr>
          <p:cNvSpPr txBox="1"/>
          <p:nvPr/>
        </p:nvSpPr>
        <p:spPr>
          <a:xfrm>
            <a:off x="5361034" y="3317635"/>
            <a:ext cx="1617253" cy="707886"/>
          </a:xfrm>
          <a:prstGeom prst="rect">
            <a:avLst/>
          </a:prstGeom>
          <a:noFill/>
        </p:spPr>
        <p:txBody>
          <a:bodyPr wrap="square" rtlCol="0">
            <a:spAutoFit/>
          </a:bodyPr>
          <a:lstStyle/>
          <a:p>
            <a:r>
              <a:rPr lang="en-US" sz="2000" dirty="0"/>
              <a:t>These don’t match now.</a:t>
            </a:r>
          </a:p>
        </p:txBody>
      </p:sp>
    </p:spTree>
    <p:extLst>
      <p:ext uri="{BB962C8B-B14F-4D97-AF65-F5344CB8AC3E}">
        <p14:creationId xmlns:p14="http://schemas.microsoft.com/office/powerpoint/2010/main" val="370358667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008295"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263418" y="442361"/>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2907301"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162424" y="442361"/>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4806307" y="1266149"/>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061430" y="442361"/>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46376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261778" y="1502454"/>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164529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37475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355628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DECC64A-DEAA-604F-9454-3D7976A3BBF3}"/>
              </a:ext>
            </a:extLst>
          </p:cNvPr>
          <p:cNvSpPr/>
          <p:nvPr/>
        </p:nvSpPr>
        <p:spPr>
          <a:xfrm>
            <a:off x="6773841" y="442361"/>
            <a:ext cx="1489753" cy="647272"/>
          </a:xfrm>
          <a:prstGeom prst="roundRect">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Remote Repo on GitHub</a:t>
            </a:r>
          </a:p>
        </p:txBody>
      </p:sp>
      <p:cxnSp>
        <p:nvCxnSpPr>
          <p:cNvPr id="19" name="Straight Connector 18">
            <a:extLst>
              <a:ext uri="{FF2B5EF4-FFF2-40B4-BE49-F238E27FC236}">
                <a16:creationId xmlns:a16="http://schemas.microsoft.com/office/drawing/2014/main" id="{3C91A314-6EE7-9544-98C3-AB32618B5865}"/>
              </a:ext>
            </a:extLst>
          </p:cNvPr>
          <p:cNvCxnSpPr/>
          <p:nvPr/>
        </p:nvCxnSpPr>
        <p:spPr>
          <a:xfrm>
            <a:off x="7498707" y="1261872"/>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19B52162-2BCA-2942-B144-71A942EBD95F}"/>
              </a:ext>
            </a:extLst>
          </p:cNvPr>
          <p:cNvSpPr/>
          <p:nvPr/>
        </p:nvSpPr>
        <p:spPr>
          <a:xfrm>
            <a:off x="6954176" y="146449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cxnSp>
        <p:nvCxnSpPr>
          <p:cNvPr id="24" name="Straight Connector 23">
            <a:extLst>
              <a:ext uri="{FF2B5EF4-FFF2-40B4-BE49-F238E27FC236}">
                <a16:creationId xmlns:a16="http://schemas.microsoft.com/office/drawing/2014/main" id="{7A819AF9-71E4-9C47-83F9-6AA712F68B58}"/>
              </a:ext>
            </a:extLst>
          </p:cNvPr>
          <p:cNvCxnSpPr/>
          <p:nvPr/>
        </p:nvCxnSpPr>
        <p:spPr>
          <a:xfrm>
            <a:off x="6159500" y="215900"/>
            <a:ext cx="0" cy="46863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2" name="Right Arrow 21">
            <a:extLst>
              <a:ext uri="{FF2B5EF4-FFF2-40B4-BE49-F238E27FC236}">
                <a16:creationId xmlns:a16="http://schemas.microsoft.com/office/drawing/2014/main" id="{A1C96053-ECEB-E149-86AF-38F9A4EF9D5B}"/>
              </a:ext>
            </a:extLst>
          </p:cNvPr>
          <p:cNvSpPr/>
          <p:nvPr/>
        </p:nvSpPr>
        <p:spPr>
          <a:xfrm>
            <a:off x="5649783" y="1517866"/>
            <a:ext cx="1181529"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Push</a:t>
            </a:r>
          </a:p>
        </p:txBody>
      </p:sp>
      <p:sp>
        <p:nvSpPr>
          <p:cNvPr id="25" name="Right Arrow 24">
            <a:extLst>
              <a:ext uri="{FF2B5EF4-FFF2-40B4-BE49-F238E27FC236}">
                <a16:creationId xmlns:a16="http://schemas.microsoft.com/office/drawing/2014/main" id="{367B9FC7-1A24-1947-B031-9B3718AA4111}"/>
              </a:ext>
            </a:extLst>
          </p:cNvPr>
          <p:cNvSpPr/>
          <p:nvPr/>
        </p:nvSpPr>
        <p:spPr>
          <a:xfrm rot="5400000">
            <a:off x="6731290" y="2737715"/>
            <a:ext cx="1562805"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Rounded Rectangle 2">
            <a:extLst>
              <a:ext uri="{FF2B5EF4-FFF2-40B4-BE49-F238E27FC236}">
                <a16:creationId xmlns:a16="http://schemas.microsoft.com/office/drawing/2014/main" id="{6CCCDD3A-6021-E949-80D5-7B4416B210D5}"/>
              </a:ext>
            </a:extLst>
          </p:cNvPr>
          <p:cNvSpPr/>
          <p:nvPr/>
        </p:nvSpPr>
        <p:spPr>
          <a:xfrm>
            <a:off x="6669218" y="2595270"/>
            <a:ext cx="1712649" cy="603766"/>
          </a:xfrm>
          <a:prstGeom prst="roundRect">
            <a:avLst/>
          </a:prstGeom>
          <a:solidFill>
            <a:schemeClr val="tx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Teammate makes an edit and push</a:t>
            </a:r>
          </a:p>
        </p:txBody>
      </p:sp>
      <p:sp>
        <p:nvSpPr>
          <p:cNvPr id="26" name="Rounded Rectangle 25">
            <a:extLst>
              <a:ext uri="{FF2B5EF4-FFF2-40B4-BE49-F238E27FC236}">
                <a16:creationId xmlns:a16="http://schemas.microsoft.com/office/drawing/2014/main" id="{D4001FDA-63A6-DA48-A596-EA6739E5EDB9}"/>
              </a:ext>
            </a:extLst>
          </p:cNvPr>
          <p:cNvSpPr/>
          <p:nvPr/>
        </p:nvSpPr>
        <p:spPr>
          <a:xfrm>
            <a:off x="6954175" y="3917427"/>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a:t>
            </a:r>
            <a:r>
              <a:rPr lang="en-US" dirty="0" err="1"/>
              <a:t>Whoo</a:t>
            </a:r>
            <a:r>
              <a:rPr lang="en-US" dirty="0"/>
              <a:t>!</a:t>
            </a:r>
          </a:p>
        </p:txBody>
      </p:sp>
      <p:sp>
        <p:nvSpPr>
          <p:cNvPr id="27" name="Rounded Rectangle 26">
            <a:extLst>
              <a:ext uri="{FF2B5EF4-FFF2-40B4-BE49-F238E27FC236}">
                <a16:creationId xmlns:a16="http://schemas.microsoft.com/office/drawing/2014/main" id="{3F98D52D-8F5E-7241-AF9F-735D310CD3E2}"/>
              </a:ext>
            </a:extLst>
          </p:cNvPr>
          <p:cNvSpPr/>
          <p:nvPr/>
        </p:nvSpPr>
        <p:spPr>
          <a:xfrm>
            <a:off x="4261778" y="391742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a:t>
            </a:r>
            <a:r>
              <a:rPr lang="en-US" dirty="0" err="1"/>
              <a:t>Whoo</a:t>
            </a:r>
            <a:r>
              <a:rPr lang="en-US" dirty="0"/>
              <a:t>!</a:t>
            </a:r>
          </a:p>
        </p:txBody>
      </p:sp>
      <p:sp>
        <p:nvSpPr>
          <p:cNvPr id="28" name="Right Arrow 27">
            <a:extLst>
              <a:ext uri="{FF2B5EF4-FFF2-40B4-BE49-F238E27FC236}">
                <a16:creationId xmlns:a16="http://schemas.microsoft.com/office/drawing/2014/main" id="{4D13F20F-6599-C146-AF79-F4780C7BCF3B}"/>
              </a:ext>
            </a:extLst>
          </p:cNvPr>
          <p:cNvSpPr/>
          <p:nvPr/>
        </p:nvSpPr>
        <p:spPr>
          <a:xfrm flipH="1">
            <a:off x="5551183" y="3955526"/>
            <a:ext cx="1181529"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Pull</a:t>
            </a:r>
          </a:p>
        </p:txBody>
      </p:sp>
    </p:spTree>
    <p:extLst>
      <p:ext uri="{BB962C8B-B14F-4D97-AF65-F5344CB8AC3E}">
        <p14:creationId xmlns:p14="http://schemas.microsoft.com/office/powerpoint/2010/main" val="117723168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GitHub: Remote vs Local</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One subtlety: GitHub only modifies </a:t>
            </a:r>
            <a:r>
              <a:rPr lang="en-US" sz="2400" dirty="0">
                <a:solidFill>
                  <a:srgbClr val="434343"/>
                </a:solidFill>
                <a:latin typeface="Proxima Nova"/>
                <a:ea typeface="Proxima Nova"/>
                <a:cs typeface="Proxima Nova"/>
                <a:sym typeface="Proxima Nova"/>
              </a:rPr>
              <a:t>files that have CHANGED since the last time you asked Git to track them. So if I never asked Git to track a certain file (by making an add-commit), even if I push my code, it won’t go to the remote version).</a:t>
            </a:r>
            <a:endParaRPr lang="en-US" sz="20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4261769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4" name="Rectangle 3">
            <a:extLst>
              <a:ext uri="{FF2B5EF4-FFF2-40B4-BE49-F238E27FC236}">
                <a16:creationId xmlns:a16="http://schemas.microsoft.com/office/drawing/2014/main" id="{40DA3AC0-D52C-E14F-9391-659E1D599503}"/>
              </a:ext>
            </a:extLst>
          </p:cNvPr>
          <p:cNvSpPr/>
          <p:nvPr/>
        </p:nvSpPr>
        <p:spPr>
          <a:xfrm>
            <a:off x="429369" y="270344"/>
            <a:ext cx="4905955" cy="46117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8BF7D87-2919-2646-99B0-6F52D03FF140}"/>
              </a:ext>
            </a:extLst>
          </p:cNvPr>
          <p:cNvSpPr txBox="1"/>
          <p:nvPr/>
        </p:nvSpPr>
        <p:spPr>
          <a:xfrm>
            <a:off x="516834" y="365760"/>
            <a:ext cx="4675367" cy="3539430"/>
          </a:xfrm>
          <a:prstGeom prst="rect">
            <a:avLst/>
          </a:prstGeom>
          <a:noFill/>
        </p:spPr>
        <p:txBody>
          <a:bodyPr wrap="square" rtlCol="0">
            <a:spAutoFit/>
          </a:bodyPr>
          <a:lstStyle/>
          <a:p>
            <a:r>
              <a:rPr lang="en-US" dirty="0">
                <a:latin typeface="Courier" pitchFamily="2" charset="0"/>
              </a:rPr>
              <a:t>def </a:t>
            </a:r>
            <a:r>
              <a:rPr lang="en-US" dirty="0" err="1">
                <a:latin typeface="Courier" pitchFamily="2" charset="0"/>
              </a:rPr>
              <a:t>get_data</a:t>
            </a:r>
            <a:r>
              <a:rPr lang="en-US" dirty="0">
                <a:latin typeface="Courier" pitchFamily="2" charset="0"/>
              </a:rPr>
              <a:t>(query):</a:t>
            </a:r>
          </a:p>
          <a:p>
            <a:r>
              <a:rPr lang="en-US" dirty="0">
                <a:latin typeface="Courier" pitchFamily="2" charset="0"/>
              </a:rPr>
              <a:t>    “””</a:t>
            </a:r>
          </a:p>
          <a:p>
            <a:r>
              <a:rPr lang="en-US" dirty="0">
                <a:latin typeface="Courier" pitchFamily="2" charset="0"/>
              </a:rPr>
              <a:t>    Get’s the data from the database</a:t>
            </a:r>
          </a:p>
          <a:p>
            <a:r>
              <a:rPr lang="en-US" dirty="0">
                <a:latin typeface="Courier" pitchFamily="2" charset="0"/>
              </a:rPr>
              <a:t>    and returns it in </a:t>
            </a:r>
            <a:r>
              <a:rPr lang="en-US" dirty="0" err="1">
                <a:latin typeface="Courier" pitchFamily="2" charset="0"/>
              </a:rPr>
              <a:t>dataframe</a:t>
            </a:r>
            <a:r>
              <a:rPr lang="en-US" dirty="0">
                <a:latin typeface="Courier" pitchFamily="2" charset="0"/>
              </a:rPr>
              <a:t> format</a:t>
            </a:r>
          </a:p>
          <a:p>
            <a:r>
              <a:rPr lang="en-US" dirty="0">
                <a:latin typeface="Courier" pitchFamily="2" charset="0"/>
              </a:rPr>
              <a:t>    “””</a:t>
            </a:r>
          </a:p>
          <a:p>
            <a:r>
              <a:rPr lang="en-US" dirty="0">
                <a:latin typeface="Courier" pitchFamily="2" charset="0"/>
              </a:rPr>
              <a:t>    </a:t>
            </a:r>
            <a:r>
              <a:rPr lang="en-US" dirty="0" err="1">
                <a:latin typeface="Courier" pitchFamily="2" charset="0"/>
              </a:rPr>
              <a:t>table_data</a:t>
            </a:r>
            <a:r>
              <a:rPr lang="en-US" dirty="0">
                <a:latin typeface="Courier" pitchFamily="2" charset="0"/>
              </a:rPr>
              <a:t> = </a:t>
            </a:r>
            <a:r>
              <a:rPr lang="en-US" dirty="0" err="1">
                <a:latin typeface="Courier" pitchFamily="2" charset="0"/>
              </a:rPr>
              <a:t>sql.read</a:t>
            </a:r>
            <a:r>
              <a:rPr lang="en-US" dirty="0">
                <a:latin typeface="Courier" pitchFamily="2" charset="0"/>
              </a:rPr>
              <a:t>(query)</a:t>
            </a:r>
          </a:p>
          <a:p>
            <a:r>
              <a:rPr lang="en-US" dirty="0">
                <a:latin typeface="Courier" pitchFamily="2" charset="0"/>
              </a:rPr>
              <a:t>    return </a:t>
            </a:r>
            <a:r>
              <a:rPr lang="en-US" dirty="0" err="1">
                <a:latin typeface="Courier" pitchFamily="2" charset="0"/>
              </a:rPr>
              <a:t>pd.DataFrame</a:t>
            </a:r>
            <a:r>
              <a:rPr lang="en-US" dirty="0">
                <a:latin typeface="Courier" pitchFamily="2" charset="0"/>
              </a:rPr>
              <a:t>(</a:t>
            </a:r>
            <a:r>
              <a:rPr lang="en-US" dirty="0" err="1">
                <a:latin typeface="Courier" pitchFamily="2" charset="0"/>
              </a:rPr>
              <a:t>table_data</a:t>
            </a:r>
            <a:r>
              <a:rPr lang="en-US" dirty="0">
                <a:latin typeface="Courier" pitchFamily="2" charset="0"/>
              </a:rPr>
              <a:t>)</a:t>
            </a:r>
          </a:p>
          <a:p>
            <a:endParaRPr lang="en-US" dirty="0">
              <a:latin typeface="Courier" pitchFamily="2" charset="0"/>
            </a:endParaRPr>
          </a:p>
          <a:p>
            <a:r>
              <a:rPr lang="en-US" dirty="0">
                <a:latin typeface="Courier" pitchFamily="2" charset="0"/>
              </a:rPr>
              <a:t>def </a:t>
            </a:r>
            <a:r>
              <a:rPr lang="en-US" dirty="0" err="1">
                <a:latin typeface="Courier" pitchFamily="2" charset="0"/>
              </a:rPr>
              <a:t>print_user_report</a:t>
            </a:r>
            <a:r>
              <a:rPr lang="en-US" dirty="0">
                <a:latin typeface="Courier" pitchFamily="2" charset="0"/>
              </a:rPr>
              <a:t>():</a:t>
            </a:r>
          </a:p>
          <a:p>
            <a:r>
              <a:rPr lang="en-US" dirty="0">
                <a:latin typeface="Courier" pitchFamily="2" charset="0"/>
              </a:rPr>
              <a:t>    query = “SELECT * FROM customers”</a:t>
            </a:r>
          </a:p>
          <a:p>
            <a:r>
              <a:rPr lang="en-US" dirty="0">
                <a:latin typeface="Courier" pitchFamily="2" charset="0"/>
              </a:rPr>
              <a:t>    </a:t>
            </a:r>
            <a:r>
              <a:rPr lang="en-US" dirty="0" err="1">
                <a:latin typeface="Courier" pitchFamily="2" charset="0"/>
              </a:rPr>
              <a:t>customer_records</a:t>
            </a:r>
            <a:r>
              <a:rPr lang="en-US" dirty="0">
                <a:latin typeface="Courier" pitchFamily="2" charset="0"/>
              </a:rPr>
              <a:t> = </a:t>
            </a:r>
            <a:r>
              <a:rPr lang="en-US" dirty="0" err="1">
                <a:latin typeface="Courier" pitchFamily="2" charset="0"/>
              </a:rPr>
              <a:t>get_data</a:t>
            </a:r>
            <a:r>
              <a:rPr lang="en-US" dirty="0">
                <a:latin typeface="Courier" pitchFamily="2" charset="0"/>
              </a:rPr>
              <a:t>(query)</a:t>
            </a:r>
          </a:p>
          <a:p>
            <a:r>
              <a:rPr lang="en-US" dirty="0">
                <a:latin typeface="Courier" pitchFamily="2" charset="0"/>
              </a:rPr>
              <a:t>    users = </a:t>
            </a:r>
            <a:r>
              <a:rPr lang="en-US" dirty="0" err="1">
                <a:latin typeface="Courier" pitchFamily="2" charset="0"/>
              </a:rPr>
              <a:t>customer_records</a:t>
            </a:r>
            <a:r>
              <a:rPr lang="en-US" dirty="0">
                <a:latin typeface="Courier" pitchFamily="2" charset="0"/>
              </a:rPr>
              <a:t>[‘username’]</a:t>
            </a:r>
          </a:p>
          <a:p>
            <a:r>
              <a:rPr lang="en-US" dirty="0">
                <a:latin typeface="Courier" pitchFamily="2" charset="0"/>
              </a:rPr>
              <a:t>    print(</a:t>
            </a:r>
            <a:r>
              <a:rPr lang="en-US" dirty="0" err="1">
                <a:latin typeface="Courier" pitchFamily="2" charset="0"/>
              </a:rPr>
              <a:t>customer_records.value_counts</a:t>
            </a:r>
            <a:r>
              <a:rPr lang="en-US" dirty="0">
                <a:latin typeface="Courier" pitchFamily="2" charset="0"/>
              </a:rPr>
              <a:t>())</a:t>
            </a:r>
          </a:p>
          <a:p>
            <a:endParaRPr lang="en-US" dirty="0">
              <a:latin typeface="Courier" pitchFamily="2" charset="0"/>
            </a:endParaRPr>
          </a:p>
          <a:p>
            <a:r>
              <a:rPr lang="en-US" dirty="0">
                <a:latin typeface="Courier" pitchFamily="2" charset="0"/>
              </a:rPr>
              <a:t>if __name__ == “__main__”:</a:t>
            </a:r>
          </a:p>
          <a:p>
            <a:r>
              <a:rPr lang="en-US" dirty="0">
                <a:latin typeface="Courier" pitchFamily="2" charset="0"/>
              </a:rPr>
              <a:t>    </a:t>
            </a:r>
            <a:r>
              <a:rPr lang="en-US" dirty="0" err="1">
                <a:latin typeface="Courier" pitchFamily="2" charset="0"/>
              </a:rPr>
              <a:t>print_user_report</a:t>
            </a:r>
            <a:r>
              <a:rPr lang="en-US" dirty="0">
                <a:latin typeface="Courier" pitchFamily="2" charset="0"/>
              </a:rPr>
              <a:t>()</a:t>
            </a:r>
          </a:p>
        </p:txBody>
      </p:sp>
      <p:sp>
        <p:nvSpPr>
          <p:cNvPr id="6" name="TextBox 5">
            <a:extLst>
              <a:ext uri="{FF2B5EF4-FFF2-40B4-BE49-F238E27FC236}">
                <a16:creationId xmlns:a16="http://schemas.microsoft.com/office/drawing/2014/main" id="{4ED8DA53-6A6D-A24A-B0DF-F61B5F2D526C}"/>
              </a:ext>
            </a:extLst>
          </p:cNvPr>
          <p:cNvSpPr txBox="1"/>
          <p:nvPr/>
        </p:nvSpPr>
        <p:spPr>
          <a:xfrm>
            <a:off x="5907819" y="858202"/>
            <a:ext cx="2751151" cy="3046988"/>
          </a:xfrm>
          <a:prstGeom prst="rect">
            <a:avLst/>
          </a:prstGeom>
          <a:noFill/>
        </p:spPr>
        <p:txBody>
          <a:bodyPr wrap="square" rtlCol="0">
            <a:spAutoFit/>
          </a:bodyPr>
          <a:lstStyle/>
          <a:p>
            <a:r>
              <a:rPr lang="en-US" sz="2400" dirty="0">
                <a:solidFill>
                  <a:schemeClr val="tx1"/>
                </a:solidFill>
              </a:rPr>
              <a:t>Janice now sets out to functionalize her code and make it reusable and clear.</a:t>
            </a:r>
          </a:p>
          <a:p>
            <a:endParaRPr lang="en-US" sz="2400" dirty="0">
              <a:solidFill>
                <a:schemeClr val="tx1"/>
              </a:solidFill>
            </a:endParaRPr>
          </a:p>
          <a:p>
            <a:r>
              <a:rPr lang="en-US" sz="2400" dirty="0">
                <a:solidFill>
                  <a:schemeClr val="tx1"/>
                </a:solidFill>
              </a:rPr>
              <a:t>Janice breaks things.</a:t>
            </a:r>
          </a:p>
        </p:txBody>
      </p:sp>
    </p:spTree>
    <p:extLst>
      <p:ext uri="{BB962C8B-B14F-4D97-AF65-F5344CB8AC3E}">
        <p14:creationId xmlns:p14="http://schemas.microsoft.com/office/powerpoint/2010/main" val="202056002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70" name="Google Shape;70;p15"/>
          <p:cNvSpPr txBox="1">
            <a:spLocks noGrp="1"/>
          </p:cNvSpPr>
          <p:nvPr>
            <p:ph type="title"/>
          </p:nvPr>
        </p:nvSpPr>
        <p:spPr>
          <a:xfrm>
            <a:off x="311700" y="1239177"/>
            <a:ext cx="8520600" cy="122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800"/>
              <a:buFont typeface="Proxima Nova"/>
              <a:buNone/>
            </a:pPr>
            <a:r>
              <a:rPr lang="en" sz="7200" b="1" i="0" u="none" strike="noStrike" cap="none" dirty="0">
                <a:solidFill>
                  <a:schemeClr val="dk1"/>
                </a:solidFill>
                <a:latin typeface="Proxima Nova"/>
                <a:ea typeface="Proxima Nova"/>
                <a:cs typeface="Proxima Nova"/>
                <a:sym typeface="Proxima Nova"/>
              </a:rPr>
              <a:t>Exercise: Making</a:t>
            </a:r>
            <a:br>
              <a:rPr lang="en" sz="7200" b="1" i="0" u="none" strike="noStrike" cap="none" dirty="0">
                <a:solidFill>
                  <a:schemeClr val="dk1"/>
                </a:solidFill>
                <a:latin typeface="Proxima Nova"/>
                <a:ea typeface="Proxima Nova"/>
                <a:cs typeface="Proxima Nova"/>
                <a:sym typeface="Proxima Nova"/>
              </a:rPr>
            </a:br>
            <a:r>
              <a:rPr lang="en" sz="7200" b="1" i="0" u="none" strike="noStrike" cap="none" dirty="0">
                <a:solidFill>
                  <a:schemeClr val="dk1"/>
                </a:solidFill>
                <a:latin typeface="Proxima Nova"/>
                <a:ea typeface="Proxima Nova"/>
                <a:cs typeface="Proxima Nova"/>
                <a:sym typeface="Proxima Nova"/>
              </a:rPr>
              <a:t>your repo remote </a:t>
            </a:r>
            <a:endParaRPr dirty="0"/>
          </a:p>
        </p:txBody>
      </p:sp>
      <p:cxnSp>
        <p:nvCxnSpPr>
          <p:cNvPr id="71" name="Google Shape;71;p15"/>
          <p:cNvCxnSpPr/>
          <p:nvPr/>
        </p:nvCxnSpPr>
        <p:spPr>
          <a:xfrm>
            <a:off x="1201250" y="3756368"/>
            <a:ext cx="6716100" cy="0"/>
          </a:xfrm>
          <a:prstGeom prst="straightConnector1">
            <a:avLst/>
          </a:prstGeom>
          <a:noFill/>
          <a:ln w="19050" cap="flat" cmpd="sng">
            <a:solidFill>
              <a:srgbClr val="FFFFFF"/>
            </a:solidFill>
            <a:prstDash val="solid"/>
            <a:round/>
            <a:headEnd type="none" w="sm" len="sm"/>
            <a:tailEnd type="none" w="sm" len="sm"/>
          </a:ln>
        </p:spPr>
      </p:cxnSp>
      <p:cxnSp>
        <p:nvCxnSpPr>
          <p:cNvPr id="72" name="Google Shape;72;p15"/>
          <p:cNvCxnSpPr/>
          <p:nvPr/>
        </p:nvCxnSpPr>
        <p:spPr>
          <a:xfrm>
            <a:off x="1213950" y="1132130"/>
            <a:ext cx="6716100" cy="0"/>
          </a:xfrm>
          <a:prstGeom prst="straightConnector1">
            <a:avLst/>
          </a:prstGeom>
          <a:noFill/>
          <a:ln w="19050" cap="flat" cmpd="sng">
            <a:solidFill>
              <a:srgbClr val="FFFFFF"/>
            </a:solidFill>
            <a:prstDash val="solid"/>
            <a:round/>
            <a:headEnd type="none" w="sm" len="sm"/>
            <a:tailEnd type="none" w="sm" len="sm"/>
          </a:ln>
        </p:spPr>
      </p:cxnSp>
    </p:spTree>
    <p:extLst>
      <p:ext uri="{BB962C8B-B14F-4D97-AF65-F5344CB8AC3E}">
        <p14:creationId xmlns:p14="http://schemas.microsoft.com/office/powerpoint/2010/main" val="164218921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70" name="Google Shape;70;p15"/>
          <p:cNvSpPr txBox="1">
            <a:spLocks noGrp="1"/>
          </p:cNvSpPr>
          <p:nvPr>
            <p:ph type="title"/>
          </p:nvPr>
        </p:nvSpPr>
        <p:spPr>
          <a:xfrm>
            <a:off x="197400" y="743877"/>
            <a:ext cx="8819600" cy="122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800"/>
              <a:buFont typeface="Proxima Nova"/>
              <a:buNone/>
            </a:pPr>
            <a:r>
              <a:rPr lang="en" sz="7200" b="1" i="0" u="none" strike="noStrike" cap="none" dirty="0">
                <a:solidFill>
                  <a:schemeClr val="dk1"/>
                </a:solidFill>
                <a:latin typeface="Proxima Nova"/>
                <a:ea typeface="Proxima Nova"/>
                <a:cs typeface="Proxima Nova"/>
                <a:sym typeface="Proxima Nova"/>
              </a:rPr>
              <a:t>Let’s start by </a:t>
            </a:r>
            <a:r>
              <a:rPr lang="en-US" sz="7200" b="1" i="0" u="none" strike="noStrike" cap="none" dirty="0">
                <a:solidFill>
                  <a:schemeClr val="dk1"/>
                </a:solidFill>
                <a:latin typeface="Proxima Nova"/>
                <a:ea typeface="Proxima Nova"/>
                <a:cs typeface="Proxima Nova"/>
                <a:sym typeface="Proxima Nova"/>
              </a:rPr>
              <a:t>creating </a:t>
            </a:r>
            <a:r>
              <a:rPr lang="en" sz="7200" b="1" i="0" u="none" strike="noStrike" cap="none" dirty="0">
                <a:solidFill>
                  <a:schemeClr val="dk1"/>
                </a:solidFill>
                <a:latin typeface="Proxima Nova"/>
                <a:ea typeface="Proxima Nova"/>
                <a:cs typeface="Proxima Nova"/>
                <a:sym typeface="Proxima Nova"/>
              </a:rPr>
              <a:t>a repo on GitHub called “Test”</a:t>
            </a:r>
            <a:endParaRPr dirty="0"/>
          </a:p>
        </p:txBody>
      </p:sp>
    </p:spTree>
    <p:extLst>
      <p:ext uri="{BB962C8B-B14F-4D97-AF65-F5344CB8AC3E}">
        <p14:creationId xmlns:p14="http://schemas.microsoft.com/office/powerpoint/2010/main" val="195311307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Connecting GitHub to our Local Repo</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We now have a remote repo (on GitHub) and the local one where we put our test files. Let’s link those together. </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76200" lvl="0" indent="0">
              <a:buClr>
                <a:srgbClr val="434343"/>
              </a:buClr>
              <a:buSzPts val="2400"/>
            </a:pPr>
            <a:r>
              <a:rPr lang="en-US" sz="2400" dirty="0">
                <a:solidFill>
                  <a:srgbClr val="434343"/>
                </a:solidFill>
                <a:latin typeface="Proxima Nova"/>
                <a:ea typeface="Proxima Nova"/>
                <a:cs typeface="Proxima Nova"/>
                <a:sym typeface="Proxima Nova"/>
              </a:rPr>
              <a:t>First, in the terminal, move to the repo we started earlier. You need to be in the folder where we did the </a:t>
            </a:r>
            <a:r>
              <a:rPr lang="en-US" sz="2400" dirty="0">
                <a:solidFill>
                  <a:srgbClr val="434343"/>
                </a:solidFill>
                <a:latin typeface="Courier" pitchFamily="2" charset="0"/>
                <a:ea typeface="Proxima Nova"/>
                <a:cs typeface="Proxima Nova"/>
                <a:sym typeface="Proxima Nova"/>
              </a:rPr>
              <a:t>git </a:t>
            </a:r>
            <a:r>
              <a:rPr lang="en-US" sz="2400" dirty="0" err="1">
                <a:solidFill>
                  <a:srgbClr val="434343"/>
                </a:solidFill>
                <a:latin typeface="Courier" pitchFamily="2" charset="0"/>
                <a:ea typeface="Proxima Nova"/>
                <a:cs typeface="Proxima Nova"/>
                <a:sym typeface="Proxima Nova"/>
              </a:rPr>
              <a:t>init</a:t>
            </a:r>
            <a:r>
              <a:rPr lang="en-US" sz="2400" dirty="0">
                <a:solidFill>
                  <a:srgbClr val="434343"/>
                </a:solidFill>
                <a:latin typeface="+mj-lt"/>
                <a:ea typeface="Proxima Nova"/>
                <a:cs typeface="Proxima Nova"/>
                <a:sym typeface="Proxima Nova"/>
              </a:rPr>
              <a:t> </a:t>
            </a:r>
            <a:r>
              <a:rPr lang="en-US" sz="2400" dirty="0">
                <a:solidFill>
                  <a:srgbClr val="434343"/>
                </a:solidFill>
                <a:latin typeface="Proxima Nova"/>
                <a:ea typeface="Proxima Nova"/>
                <a:cs typeface="Proxima Nova"/>
                <a:sym typeface="Proxima Nova"/>
              </a:rPr>
              <a:t>earlier. </a:t>
            </a:r>
          </a:p>
          <a:p>
            <a:pPr marL="76200" lvl="0" indent="0">
              <a:buClr>
                <a:srgbClr val="434343"/>
              </a:buClr>
              <a:buSzPts val="2400"/>
            </a:pPr>
            <a:r>
              <a:rPr lang="en-US" sz="2400" dirty="0">
                <a:solidFill>
                  <a:srgbClr val="434343"/>
                </a:solidFill>
                <a:latin typeface="Proxima Nova"/>
                <a:ea typeface="Proxima Nova"/>
                <a:cs typeface="Proxima Nova"/>
                <a:sym typeface="Proxima Nova"/>
              </a:rPr>
              <a:t>(or any directory below that) </a:t>
            </a:r>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81133650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Connecting GitHub to our Local Repo</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We now have a remote repo (on GitHub) and the local one where we put our test files. Let’s link those together.</a:t>
            </a:r>
            <a:endParaRPr lang="en-US" sz="20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
        <p:nvSpPr>
          <p:cNvPr id="6" name="Rectangle 5">
            <a:extLst>
              <a:ext uri="{FF2B5EF4-FFF2-40B4-BE49-F238E27FC236}">
                <a16:creationId xmlns:a16="http://schemas.microsoft.com/office/drawing/2014/main" id="{D595233C-1499-5D46-B3CB-33F5CC5155F7}"/>
              </a:ext>
            </a:extLst>
          </p:cNvPr>
          <p:cNvSpPr/>
          <p:nvPr/>
        </p:nvSpPr>
        <p:spPr>
          <a:xfrm>
            <a:off x="666964" y="2686978"/>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remote add origin URL_FROM_GITHUB</a:t>
            </a:r>
          </a:p>
        </p:txBody>
      </p:sp>
      <p:cxnSp>
        <p:nvCxnSpPr>
          <p:cNvPr id="3" name="Straight Arrow Connector 2">
            <a:extLst>
              <a:ext uri="{FF2B5EF4-FFF2-40B4-BE49-F238E27FC236}">
                <a16:creationId xmlns:a16="http://schemas.microsoft.com/office/drawing/2014/main" id="{EB1FA8AA-93DE-5F41-A978-919576E63BB2}"/>
              </a:ext>
            </a:extLst>
          </p:cNvPr>
          <p:cNvCxnSpPr>
            <a:cxnSpLocks/>
          </p:cNvCxnSpPr>
          <p:nvPr/>
        </p:nvCxnSpPr>
        <p:spPr>
          <a:xfrm flipV="1">
            <a:off x="3517900" y="3136900"/>
            <a:ext cx="0" cy="723900"/>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9999EE5D-B4FA-DC40-9B51-814B13955AE2}"/>
              </a:ext>
            </a:extLst>
          </p:cNvPr>
          <p:cNvSpPr txBox="1"/>
          <p:nvPr/>
        </p:nvSpPr>
        <p:spPr>
          <a:xfrm>
            <a:off x="1305200" y="3880874"/>
            <a:ext cx="6533600" cy="954107"/>
          </a:xfrm>
          <a:prstGeom prst="rect">
            <a:avLst/>
          </a:prstGeom>
          <a:noFill/>
        </p:spPr>
        <p:txBody>
          <a:bodyPr wrap="square" rtlCol="0">
            <a:spAutoFit/>
          </a:bodyPr>
          <a:lstStyle/>
          <a:p>
            <a:r>
              <a:rPr lang="en-US" sz="2800" dirty="0"/>
              <a:t>This tells git are about to tell it about the non-local version of the repo</a:t>
            </a:r>
          </a:p>
        </p:txBody>
      </p:sp>
    </p:spTree>
    <p:extLst>
      <p:ext uri="{BB962C8B-B14F-4D97-AF65-F5344CB8AC3E}">
        <p14:creationId xmlns:p14="http://schemas.microsoft.com/office/powerpoint/2010/main" val="71896169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Connecting GitHub to our Local Repo</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We now have a remote repo (on GitHub) and the local one where we put our test files. Let’s link those together.</a:t>
            </a:r>
            <a:endParaRPr lang="en-US" sz="20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
        <p:nvSpPr>
          <p:cNvPr id="6" name="Rectangle 5">
            <a:extLst>
              <a:ext uri="{FF2B5EF4-FFF2-40B4-BE49-F238E27FC236}">
                <a16:creationId xmlns:a16="http://schemas.microsoft.com/office/drawing/2014/main" id="{D595233C-1499-5D46-B3CB-33F5CC5155F7}"/>
              </a:ext>
            </a:extLst>
          </p:cNvPr>
          <p:cNvSpPr/>
          <p:nvPr/>
        </p:nvSpPr>
        <p:spPr>
          <a:xfrm>
            <a:off x="666964" y="2686978"/>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remote add origin URL_FROM_GITHUB</a:t>
            </a:r>
          </a:p>
        </p:txBody>
      </p:sp>
      <p:cxnSp>
        <p:nvCxnSpPr>
          <p:cNvPr id="3" name="Straight Arrow Connector 2">
            <a:extLst>
              <a:ext uri="{FF2B5EF4-FFF2-40B4-BE49-F238E27FC236}">
                <a16:creationId xmlns:a16="http://schemas.microsoft.com/office/drawing/2014/main" id="{EB1FA8AA-93DE-5F41-A978-919576E63BB2}"/>
              </a:ext>
            </a:extLst>
          </p:cNvPr>
          <p:cNvCxnSpPr>
            <a:cxnSpLocks/>
          </p:cNvCxnSpPr>
          <p:nvPr/>
        </p:nvCxnSpPr>
        <p:spPr>
          <a:xfrm flipV="1">
            <a:off x="4330700" y="3160503"/>
            <a:ext cx="0" cy="723900"/>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F8EA498-E755-8D4C-B04F-EE8802EE8761}"/>
              </a:ext>
            </a:extLst>
          </p:cNvPr>
          <p:cNvSpPr txBox="1"/>
          <p:nvPr/>
        </p:nvSpPr>
        <p:spPr>
          <a:xfrm>
            <a:off x="1305200" y="3880874"/>
            <a:ext cx="6533600" cy="954107"/>
          </a:xfrm>
          <a:prstGeom prst="rect">
            <a:avLst/>
          </a:prstGeom>
          <a:noFill/>
        </p:spPr>
        <p:txBody>
          <a:bodyPr wrap="square" rtlCol="0">
            <a:spAutoFit/>
          </a:bodyPr>
          <a:lstStyle/>
          <a:p>
            <a:r>
              <a:rPr lang="en-US" sz="2800" dirty="0"/>
              <a:t>This tells git we’re adding a new remote place to interface with</a:t>
            </a:r>
          </a:p>
        </p:txBody>
      </p:sp>
    </p:spTree>
    <p:extLst>
      <p:ext uri="{BB962C8B-B14F-4D97-AF65-F5344CB8AC3E}">
        <p14:creationId xmlns:p14="http://schemas.microsoft.com/office/powerpoint/2010/main" val="185116804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Connecting GitHub to our Local Repo</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We now have a remote repo (on GitHub) and the local one where we put our test files. Let’s link those together.</a:t>
            </a:r>
            <a:endParaRPr lang="en-US" sz="20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
        <p:nvSpPr>
          <p:cNvPr id="6" name="Rectangle 5">
            <a:extLst>
              <a:ext uri="{FF2B5EF4-FFF2-40B4-BE49-F238E27FC236}">
                <a16:creationId xmlns:a16="http://schemas.microsoft.com/office/drawing/2014/main" id="{D595233C-1499-5D46-B3CB-33F5CC5155F7}"/>
              </a:ext>
            </a:extLst>
          </p:cNvPr>
          <p:cNvSpPr/>
          <p:nvPr/>
        </p:nvSpPr>
        <p:spPr>
          <a:xfrm>
            <a:off x="666964" y="2686978"/>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remote add origin URL_FROM_GITHUB</a:t>
            </a:r>
          </a:p>
        </p:txBody>
      </p:sp>
      <p:cxnSp>
        <p:nvCxnSpPr>
          <p:cNvPr id="3" name="Straight Arrow Connector 2">
            <a:extLst>
              <a:ext uri="{FF2B5EF4-FFF2-40B4-BE49-F238E27FC236}">
                <a16:creationId xmlns:a16="http://schemas.microsoft.com/office/drawing/2014/main" id="{EB1FA8AA-93DE-5F41-A978-919576E63BB2}"/>
              </a:ext>
            </a:extLst>
          </p:cNvPr>
          <p:cNvCxnSpPr>
            <a:cxnSpLocks/>
          </p:cNvCxnSpPr>
          <p:nvPr/>
        </p:nvCxnSpPr>
        <p:spPr>
          <a:xfrm flipV="1">
            <a:off x="5092700" y="3156974"/>
            <a:ext cx="0" cy="723900"/>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F8EA498-E755-8D4C-B04F-EE8802EE8761}"/>
              </a:ext>
            </a:extLst>
          </p:cNvPr>
          <p:cNvSpPr txBox="1"/>
          <p:nvPr/>
        </p:nvSpPr>
        <p:spPr>
          <a:xfrm>
            <a:off x="1305200" y="3880874"/>
            <a:ext cx="6533600" cy="954107"/>
          </a:xfrm>
          <a:prstGeom prst="rect">
            <a:avLst/>
          </a:prstGeom>
          <a:noFill/>
        </p:spPr>
        <p:txBody>
          <a:bodyPr wrap="square" rtlCol="0">
            <a:spAutoFit/>
          </a:bodyPr>
          <a:lstStyle/>
          <a:p>
            <a:r>
              <a:rPr lang="en-US" sz="2800" dirty="0"/>
              <a:t>This tells git that we’re going to call this remote place “origin” (it’s convention)</a:t>
            </a:r>
          </a:p>
        </p:txBody>
      </p:sp>
    </p:spTree>
    <p:extLst>
      <p:ext uri="{BB962C8B-B14F-4D97-AF65-F5344CB8AC3E}">
        <p14:creationId xmlns:p14="http://schemas.microsoft.com/office/powerpoint/2010/main" val="134380062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Connecting GitHub to our Local Repo</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We now have a remote repo (on GitHub) and the local one where we put our test files. Let’s link those together.</a:t>
            </a:r>
            <a:endParaRPr lang="en-US" sz="20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
        <p:nvSpPr>
          <p:cNvPr id="6" name="Rectangle 5">
            <a:extLst>
              <a:ext uri="{FF2B5EF4-FFF2-40B4-BE49-F238E27FC236}">
                <a16:creationId xmlns:a16="http://schemas.microsoft.com/office/drawing/2014/main" id="{D595233C-1499-5D46-B3CB-33F5CC5155F7}"/>
              </a:ext>
            </a:extLst>
          </p:cNvPr>
          <p:cNvSpPr/>
          <p:nvPr/>
        </p:nvSpPr>
        <p:spPr>
          <a:xfrm>
            <a:off x="666964" y="2686978"/>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remote add origin URL_FROM_GITHUB</a:t>
            </a:r>
          </a:p>
        </p:txBody>
      </p:sp>
      <p:cxnSp>
        <p:nvCxnSpPr>
          <p:cNvPr id="3" name="Straight Arrow Connector 2">
            <a:extLst>
              <a:ext uri="{FF2B5EF4-FFF2-40B4-BE49-F238E27FC236}">
                <a16:creationId xmlns:a16="http://schemas.microsoft.com/office/drawing/2014/main" id="{EB1FA8AA-93DE-5F41-A978-919576E63BB2}"/>
              </a:ext>
            </a:extLst>
          </p:cNvPr>
          <p:cNvCxnSpPr>
            <a:cxnSpLocks/>
          </p:cNvCxnSpPr>
          <p:nvPr/>
        </p:nvCxnSpPr>
        <p:spPr>
          <a:xfrm flipV="1">
            <a:off x="6464300" y="3156974"/>
            <a:ext cx="0" cy="723900"/>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F8EA498-E755-8D4C-B04F-EE8802EE8761}"/>
              </a:ext>
            </a:extLst>
          </p:cNvPr>
          <p:cNvSpPr txBox="1"/>
          <p:nvPr/>
        </p:nvSpPr>
        <p:spPr>
          <a:xfrm>
            <a:off x="1305200" y="3880874"/>
            <a:ext cx="6533600" cy="954107"/>
          </a:xfrm>
          <a:prstGeom prst="rect">
            <a:avLst/>
          </a:prstGeom>
          <a:noFill/>
        </p:spPr>
        <p:txBody>
          <a:bodyPr wrap="square" rtlCol="0">
            <a:spAutoFit/>
          </a:bodyPr>
          <a:lstStyle/>
          <a:p>
            <a:r>
              <a:rPr lang="en-US" sz="2800" dirty="0"/>
              <a:t>This is specific to your repo and tells git where the remote repo lives.</a:t>
            </a:r>
          </a:p>
        </p:txBody>
      </p:sp>
    </p:spTree>
    <p:extLst>
      <p:ext uri="{BB962C8B-B14F-4D97-AF65-F5344CB8AC3E}">
        <p14:creationId xmlns:p14="http://schemas.microsoft.com/office/powerpoint/2010/main" val="288508363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Connecting GitHub to our Local Repo</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Make sure it worked by testing your remote locations using:</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76200" marR="0" lvl="0" indent="0" algn="l" rtl="0">
              <a:lnSpc>
                <a:spcPct val="115000"/>
              </a:lnSpc>
              <a:spcBef>
                <a:spcPts val="0"/>
              </a:spcBef>
              <a:spcAft>
                <a:spcPts val="0"/>
              </a:spcAft>
              <a:buClr>
                <a:srgbClr val="434343"/>
              </a:buClr>
              <a:buSzPts val="2400"/>
            </a:pPr>
            <a:r>
              <a:rPr lang="en-US" sz="2400" dirty="0">
                <a:solidFill>
                  <a:srgbClr val="434343"/>
                </a:solidFill>
                <a:latin typeface="Proxima Nova"/>
                <a:ea typeface="Proxima Nova"/>
                <a:cs typeface="Proxima Nova"/>
                <a:sym typeface="Proxima Nova"/>
              </a:rPr>
              <a:t>I see an output like this:</a:t>
            </a:r>
            <a:endParaRPr lang="en-US" sz="20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
        <p:nvSpPr>
          <p:cNvPr id="6" name="Rectangle 5">
            <a:extLst>
              <a:ext uri="{FF2B5EF4-FFF2-40B4-BE49-F238E27FC236}">
                <a16:creationId xmlns:a16="http://schemas.microsoft.com/office/drawing/2014/main" id="{D595233C-1499-5D46-B3CB-33F5CC5155F7}"/>
              </a:ext>
            </a:extLst>
          </p:cNvPr>
          <p:cNvSpPr/>
          <p:nvPr/>
        </p:nvSpPr>
        <p:spPr>
          <a:xfrm>
            <a:off x="666964" y="2686978"/>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remote -v</a:t>
            </a:r>
          </a:p>
        </p:txBody>
      </p:sp>
      <p:sp>
        <p:nvSpPr>
          <p:cNvPr id="9" name="Rectangle 8">
            <a:extLst>
              <a:ext uri="{FF2B5EF4-FFF2-40B4-BE49-F238E27FC236}">
                <a16:creationId xmlns:a16="http://schemas.microsoft.com/office/drawing/2014/main" id="{EF00A713-213C-3643-AF04-945CE485FD3A}"/>
              </a:ext>
            </a:extLst>
          </p:cNvPr>
          <p:cNvSpPr/>
          <p:nvPr/>
        </p:nvSpPr>
        <p:spPr>
          <a:xfrm>
            <a:off x="666964" y="4171074"/>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origin	https://</a:t>
            </a:r>
            <a:r>
              <a:rPr lang="en-US" sz="1800" dirty="0" err="1">
                <a:latin typeface="Courier" pitchFamily="2" charset="0"/>
              </a:rPr>
              <a:t>github.com</a:t>
            </a:r>
            <a:r>
              <a:rPr lang="en-US" sz="1800" dirty="0">
                <a:latin typeface="Courier" pitchFamily="2" charset="0"/>
              </a:rPr>
              <a:t>/</a:t>
            </a:r>
            <a:r>
              <a:rPr lang="en-US" sz="1800" dirty="0" err="1">
                <a:latin typeface="Courier" pitchFamily="2" charset="0"/>
              </a:rPr>
              <a:t>ZWMiller</a:t>
            </a:r>
            <a:r>
              <a:rPr lang="en-US" sz="1800" dirty="0">
                <a:latin typeface="Courier" pitchFamily="2" charset="0"/>
              </a:rPr>
              <a:t>/test (fetch)</a:t>
            </a:r>
          </a:p>
          <a:p>
            <a:pPr algn="ctr"/>
            <a:r>
              <a:rPr lang="en-US" sz="1800" dirty="0">
                <a:latin typeface="Courier" pitchFamily="2" charset="0"/>
              </a:rPr>
              <a:t>origin	https://</a:t>
            </a:r>
            <a:r>
              <a:rPr lang="en-US" sz="1800" dirty="0" err="1">
                <a:latin typeface="Courier" pitchFamily="2" charset="0"/>
              </a:rPr>
              <a:t>github.com</a:t>
            </a:r>
            <a:r>
              <a:rPr lang="en-US" sz="1800" dirty="0">
                <a:latin typeface="Courier" pitchFamily="2" charset="0"/>
              </a:rPr>
              <a:t>/</a:t>
            </a:r>
            <a:r>
              <a:rPr lang="en-US" sz="1800" dirty="0" err="1">
                <a:latin typeface="Courier" pitchFamily="2" charset="0"/>
              </a:rPr>
              <a:t>ZWMiller</a:t>
            </a:r>
            <a:r>
              <a:rPr lang="en-US" sz="1800" dirty="0">
                <a:latin typeface="Courier" pitchFamily="2" charset="0"/>
              </a:rPr>
              <a:t>/test (push)</a:t>
            </a:r>
          </a:p>
        </p:txBody>
      </p:sp>
    </p:spTree>
    <p:extLst>
      <p:ext uri="{BB962C8B-B14F-4D97-AF65-F5344CB8AC3E}">
        <p14:creationId xmlns:p14="http://schemas.microsoft.com/office/powerpoint/2010/main" val="36001627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Connecting GitHub to our Local Repo</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Now let’s move our code to GitHub</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lvl="0" indent="-381000">
              <a:buClr>
                <a:srgbClr val="434343"/>
              </a:buClr>
              <a:buSzPts val="2400"/>
              <a:buFont typeface="Proxima Nova"/>
              <a:buChar char="●"/>
            </a:pPr>
            <a:r>
              <a:rPr lang="en-US" sz="2400" dirty="0">
                <a:solidFill>
                  <a:srgbClr val="434343"/>
                </a:solidFill>
                <a:latin typeface="Proxima Nova"/>
                <a:ea typeface="Proxima Nova"/>
                <a:cs typeface="Proxima Nova"/>
                <a:sym typeface="Proxima Nova"/>
              </a:rPr>
              <a:t>When we go back to our GitHub and refresh, we should see out files there!</a:t>
            </a:r>
            <a:endParaRPr sz="2400"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
        <p:nvSpPr>
          <p:cNvPr id="6" name="Rectangle 5">
            <a:extLst>
              <a:ext uri="{FF2B5EF4-FFF2-40B4-BE49-F238E27FC236}">
                <a16:creationId xmlns:a16="http://schemas.microsoft.com/office/drawing/2014/main" id="{D595233C-1499-5D46-B3CB-33F5CC5155F7}"/>
              </a:ext>
            </a:extLst>
          </p:cNvPr>
          <p:cNvSpPr/>
          <p:nvPr/>
        </p:nvSpPr>
        <p:spPr>
          <a:xfrm>
            <a:off x="666964" y="2188499"/>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push origin master</a:t>
            </a:r>
          </a:p>
        </p:txBody>
      </p:sp>
    </p:spTree>
    <p:extLst>
      <p:ext uri="{BB962C8B-B14F-4D97-AF65-F5344CB8AC3E}">
        <p14:creationId xmlns:p14="http://schemas.microsoft.com/office/powerpoint/2010/main" val="406554397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Connecting GitHub to our Local Repo</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Now let’s move our code to GitHub</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76200" marR="0" lvl="0" indent="0" algn="l" rtl="0">
              <a:lnSpc>
                <a:spcPct val="115000"/>
              </a:lnSpc>
              <a:spcBef>
                <a:spcPts val="0"/>
              </a:spcBef>
              <a:spcAft>
                <a:spcPts val="0"/>
              </a:spcAft>
              <a:buClr>
                <a:srgbClr val="434343"/>
              </a:buClr>
              <a:buSzPts val="2400"/>
            </a:pPr>
            <a:endParaRPr lang="en-US" sz="2400" dirty="0">
              <a:solidFill>
                <a:srgbClr val="434343"/>
              </a:solidFill>
              <a:latin typeface="Proxima Nova"/>
              <a:ea typeface="Proxima Nova"/>
              <a:cs typeface="Proxima Nova"/>
              <a:sym typeface="Proxima Nova"/>
            </a:endParaRPr>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
        <p:nvSpPr>
          <p:cNvPr id="6" name="Rectangle 5">
            <a:extLst>
              <a:ext uri="{FF2B5EF4-FFF2-40B4-BE49-F238E27FC236}">
                <a16:creationId xmlns:a16="http://schemas.microsoft.com/office/drawing/2014/main" id="{D595233C-1499-5D46-B3CB-33F5CC5155F7}"/>
              </a:ext>
            </a:extLst>
          </p:cNvPr>
          <p:cNvSpPr/>
          <p:nvPr/>
        </p:nvSpPr>
        <p:spPr>
          <a:xfrm>
            <a:off x="666964" y="2188499"/>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push origin master</a:t>
            </a:r>
          </a:p>
        </p:txBody>
      </p:sp>
      <p:cxnSp>
        <p:nvCxnSpPr>
          <p:cNvPr id="7" name="Straight Arrow Connector 6">
            <a:extLst>
              <a:ext uri="{FF2B5EF4-FFF2-40B4-BE49-F238E27FC236}">
                <a16:creationId xmlns:a16="http://schemas.microsoft.com/office/drawing/2014/main" id="{5AF64EB7-5176-334A-99DA-F309AD95DD89}"/>
              </a:ext>
            </a:extLst>
          </p:cNvPr>
          <p:cNvCxnSpPr>
            <a:cxnSpLocks/>
          </p:cNvCxnSpPr>
          <p:nvPr/>
        </p:nvCxnSpPr>
        <p:spPr>
          <a:xfrm flipV="1">
            <a:off x="4445000" y="2670100"/>
            <a:ext cx="0" cy="723900"/>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D995585-3C36-7B4D-A32B-ED4D84A2922B}"/>
              </a:ext>
            </a:extLst>
          </p:cNvPr>
          <p:cNvSpPr txBox="1"/>
          <p:nvPr/>
        </p:nvSpPr>
        <p:spPr>
          <a:xfrm>
            <a:off x="1305200" y="3462293"/>
            <a:ext cx="6533600" cy="954107"/>
          </a:xfrm>
          <a:prstGeom prst="rect">
            <a:avLst/>
          </a:prstGeom>
          <a:noFill/>
        </p:spPr>
        <p:txBody>
          <a:bodyPr wrap="square" rtlCol="0">
            <a:spAutoFit/>
          </a:bodyPr>
          <a:lstStyle/>
          <a:p>
            <a:r>
              <a:rPr lang="en-US" sz="2800" dirty="0"/>
              <a:t>This told git we wanted to move our commit history up to GitHub</a:t>
            </a:r>
          </a:p>
        </p:txBody>
      </p:sp>
    </p:spTree>
    <p:extLst>
      <p:ext uri="{BB962C8B-B14F-4D97-AF65-F5344CB8AC3E}">
        <p14:creationId xmlns:p14="http://schemas.microsoft.com/office/powerpoint/2010/main" val="138045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Oval 1">
            <a:extLst>
              <a:ext uri="{FF2B5EF4-FFF2-40B4-BE49-F238E27FC236}">
                <a16:creationId xmlns:a16="http://schemas.microsoft.com/office/drawing/2014/main" id="{BB90BAE7-6ACF-174E-8190-6442BA5894D6}"/>
              </a:ext>
            </a:extLst>
          </p:cNvPr>
          <p:cNvSpPr/>
          <p:nvPr/>
        </p:nvSpPr>
        <p:spPr>
          <a:xfrm>
            <a:off x="580445"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712F9603-59D4-AA43-944D-0BD51AB0BE09}"/>
              </a:ext>
            </a:extLst>
          </p:cNvPr>
          <p:cNvSpPr/>
          <p:nvPr/>
        </p:nvSpPr>
        <p:spPr>
          <a:xfrm>
            <a:off x="1486893"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09D1803-035B-D948-829D-E2664DE78E71}"/>
              </a:ext>
            </a:extLst>
          </p:cNvPr>
          <p:cNvSpPr/>
          <p:nvPr/>
        </p:nvSpPr>
        <p:spPr>
          <a:xfrm>
            <a:off x="2759102"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0EF4B69-22B7-6B4D-ACA5-8F1D75E61FE6}"/>
              </a:ext>
            </a:extLst>
          </p:cNvPr>
          <p:cNvSpPr txBox="1"/>
          <p:nvPr/>
        </p:nvSpPr>
        <p:spPr>
          <a:xfrm>
            <a:off x="389610" y="2973788"/>
            <a:ext cx="1216551" cy="738664"/>
          </a:xfrm>
          <a:prstGeom prst="rect">
            <a:avLst/>
          </a:prstGeom>
          <a:noFill/>
        </p:spPr>
        <p:txBody>
          <a:bodyPr wrap="square" rtlCol="0">
            <a:spAutoFit/>
          </a:bodyPr>
          <a:lstStyle/>
          <a:p>
            <a:r>
              <a:rPr lang="en-US" dirty="0">
                <a:solidFill>
                  <a:schemeClr val="tx1"/>
                </a:solidFill>
              </a:rPr>
              <a:t>Idea for what the code should do.</a:t>
            </a:r>
          </a:p>
        </p:txBody>
      </p:sp>
      <p:sp>
        <p:nvSpPr>
          <p:cNvPr id="10" name="TextBox 9">
            <a:extLst>
              <a:ext uri="{FF2B5EF4-FFF2-40B4-BE49-F238E27FC236}">
                <a16:creationId xmlns:a16="http://schemas.microsoft.com/office/drawing/2014/main" id="{A38EF23A-FD3D-EE48-9423-97FC05AAC5F8}"/>
              </a:ext>
            </a:extLst>
          </p:cNvPr>
          <p:cNvSpPr txBox="1"/>
          <p:nvPr/>
        </p:nvSpPr>
        <p:spPr>
          <a:xfrm>
            <a:off x="2361534" y="3081510"/>
            <a:ext cx="1534604" cy="523220"/>
          </a:xfrm>
          <a:prstGeom prst="rect">
            <a:avLst/>
          </a:prstGeom>
          <a:noFill/>
        </p:spPr>
        <p:txBody>
          <a:bodyPr wrap="square" rtlCol="0">
            <a:spAutoFit/>
          </a:bodyPr>
          <a:lstStyle/>
          <a:p>
            <a:r>
              <a:rPr lang="en-US" dirty="0">
                <a:solidFill>
                  <a:schemeClr val="tx1"/>
                </a:solidFill>
              </a:rPr>
              <a:t>The code is ugly, but it works.</a:t>
            </a:r>
          </a:p>
        </p:txBody>
      </p:sp>
      <p:sp>
        <p:nvSpPr>
          <p:cNvPr id="12" name="Google Shape;61;p14">
            <a:extLst>
              <a:ext uri="{FF2B5EF4-FFF2-40B4-BE49-F238E27FC236}">
                <a16:creationId xmlns:a16="http://schemas.microsoft.com/office/drawing/2014/main" id="{ACDEF371-82A7-2E49-986C-EF34EFD5B6AE}"/>
              </a:ext>
            </a:extLst>
          </p:cNvPr>
          <p:cNvSpPr txBox="1">
            <a:spLocks noGrp="1"/>
          </p:cNvSpPr>
          <p:nvPr>
            <p:ph type="ctrTitle"/>
          </p:nvPr>
        </p:nvSpPr>
        <p:spPr>
          <a:xfrm>
            <a:off x="787180" y="477078"/>
            <a:ext cx="7657105" cy="842734"/>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50"/>
              <a:buFont typeface="Proxima Nova"/>
              <a:buNone/>
            </a:pPr>
            <a:r>
              <a:rPr lang="en-US" sz="4000" b="0" i="0" u="none" strike="noStrike" cap="none" dirty="0">
                <a:solidFill>
                  <a:schemeClr val="dk1"/>
                </a:solidFill>
                <a:latin typeface="Proxima Nova"/>
                <a:ea typeface="Proxima Nova"/>
                <a:cs typeface="Proxima Nova"/>
                <a:sym typeface="Proxima Nova"/>
              </a:rPr>
              <a:t>CODE DEVELOPMENT TIMELINE</a:t>
            </a:r>
            <a:endParaRPr sz="4000" dirty="0">
              <a:solidFill>
                <a:srgbClr val="00B0F0"/>
              </a:solidFill>
            </a:endParaRPr>
          </a:p>
        </p:txBody>
      </p:sp>
      <p:sp>
        <p:nvSpPr>
          <p:cNvPr id="11" name="Right Arrow 10">
            <a:extLst>
              <a:ext uri="{FF2B5EF4-FFF2-40B4-BE49-F238E27FC236}">
                <a16:creationId xmlns:a16="http://schemas.microsoft.com/office/drawing/2014/main" id="{2927AA3A-5391-744D-A436-A6186482A5B1}"/>
              </a:ext>
            </a:extLst>
          </p:cNvPr>
          <p:cNvSpPr/>
          <p:nvPr/>
        </p:nvSpPr>
        <p:spPr>
          <a:xfrm>
            <a:off x="3665550" y="2142876"/>
            <a:ext cx="1057524" cy="4770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F666916-3083-944B-A10C-E0EA81399CA2}"/>
              </a:ext>
            </a:extLst>
          </p:cNvPr>
          <p:cNvSpPr/>
          <p:nvPr/>
        </p:nvSpPr>
        <p:spPr>
          <a:xfrm>
            <a:off x="4937759" y="2035534"/>
            <a:ext cx="691763" cy="6917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dirty="0">
              <a:solidFill>
                <a:srgbClr val="FF0000"/>
              </a:solidFill>
            </a:endParaRPr>
          </a:p>
        </p:txBody>
      </p:sp>
      <p:sp>
        <p:nvSpPr>
          <p:cNvPr id="14" name="TextBox 13">
            <a:extLst>
              <a:ext uri="{FF2B5EF4-FFF2-40B4-BE49-F238E27FC236}">
                <a16:creationId xmlns:a16="http://schemas.microsoft.com/office/drawing/2014/main" id="{3D8B93F9-A734-F841-A919-0909EC658BF3}"/>
              </a:ext>
            </a:extLst>
          </p:cNvPr>
          <p:cNvSpPr txBox="1"/>
          <p:nvPr/>
        </p:nvSpPr>
        <p:spPr>
          <a:xfrm>
            <a:off x="4782705" y="2973788"/>
            <a:ext cx="1534604" cy="738664"/>
          </a:xfrm>
          <a:prstGeom prst="rect">
            <a:avLst/>
          </a:prstGeom>
          <a:noFill/>
        </p:spPr>
        <p:txBody>
          <a:bodyPr wrap="square" rtlCol="0">
            <a:spAutoFit/>
          </a:bodyPr>
          <a:lstStyle/>
          <a:p>
            <a:r>
              <a:rPr lang="en-US" dirty="0">
                <a:solidFill>
                  <a:schemeClr val="tx1"/>
                </a:solidFill>
              </a:rPr>
              <a:t>Attempted changes break the code</a:t>
            </a:r>
          </a:p>
        </p:txBody>
      </p:sp>
      <p:pic>
        <p:nvPicPr>
          <p:cNvPr id="4" name="Picture 3">
            <a:extLst>
              <a:ext uri="{FF2B5EF4-FFF2-40B4-BE49-F238E27FC236}">
                <a16:creationId xmlns:a16="http://schemas.microsoft.com/office/drawing/2014/main" id="{E509D7B9-DCD2-634B-B8B8-EBCF1E30ACF4}"/>
              </a:ext>
            </a:extLst>
          </p:cNvPr>
          <p:cNvPicPr>
            <a:picLocks noChangeAspect="1"/>
          </p:cNvPicPr>
          <p:nvPr/>
        </p:nvPicPr>
        <p:blipFill>
          <a:blip r:embed="rId3"/>
          <a:stretch>
            <a:fillRect/>
          </a:stretch>
        </p:blipFill>
        <p:spPr>
          <a:xfrm>
            <a:off x="4910885" y="1701213"/>
            <a:ext cx="745510" cy="918741"/>
          </a:xfrm>
          <a:prstGeom prst="rect">
            <a:avLst/>
          </a:prstGeom>
        </p:spPr>
      </p:pic>
    </p:spTree>
    <p:extLst>
      <p:ext uri="{BB962C8B-B14F-4D97-AF65-F5344CB8AC3E}">
        <p14:creationId xmlns:p14="http://schemas.microsoft.com/office/powerpoint/2010/main" val="418524341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Connecting GitHub to our Local Repo</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Now let’s move our code to GitHub</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76200" marR="0" lvl="0" indent="0" algn="l" rtl="0">
              <a:lnSpc>
                <a:spcPct val="115000"/>
              </a:lnSpc>
              <a:spcBef>
                <a:spcPts val="0"/>
              </a:spcBef>
              <a:spcAft>
                <a:spcPts val="0"/>
              </a:spcAft>
              <a:buClr>
                <a:srgbClr val="434343"/>
              </a:buClr>
              <a:buSzPts val="2400"/>
            </a:pPr>
            <a:endParaRPr lang="en-US" sz="2400" dirty="0">
              <a:solidFill>
                <a:srgbClr val="434343"/>
              </a:solidFill>
              <a:latin typeface="Proxima Nova"/>
              <a:ea typeface="Proxima Nova"/>
              <a:cs typeface="Proxima Nova"/>
              <a:sym typeface="Proxima Nova"/>
            </a:endParaRPr>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
        <p:nvSpPr>
          <p:cNvPr id="6" name="Rectangle 5">
            <a:extLst>
              <a:ext uri="{FF2B5EF4-FFF2-40B4-BE49-F238E27FC236}">
                <a16:creationId xmlns:a16="http://schemas.microsoft.com/office/drawing/2014/main" id="{D595233C-1499-5D46-B3CB-33F5CC5155F7}"/>
              </a:ext>
            </a:extLst>
          </p:cNvPr>
          <p:cNvSpPr/>
          <p:nvPr/>
        </p:nvSpPr>
        <p:spPr>
          <a:xfrm>
            <a:off x="666964" y="2188499"/>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push origin master</a:t>
            </a:r>
          </a:p>
        </p:txBody>
      </p:sp>
      <p:cxnSp>
        <p:nvCxnSpPr>
          <p:cNvPr id="7" name="Straight Arrow Connector 6">
            <a:extLst>
              <a:ext uri="{FF2B5EF4-FFF2-40B4-BE49-F238E27FC236}">
                <a16:creationId xmlns:a16="http://schemas.microsoft.com/office/drawing/2014/main" id="{5AF64EB7-5176-334A-99DA-F309AD95DD89}"/>
              </a:ext>
            </a:extLst>
          </p:cNvPr>
          <p:cNvCxnSpPr>
            <a:cxnSpLocks/>
          </p:cNvCxnSpPr>
          <p:nvPr/>
        </p:nvCxnSpPr>
        <p:spPr>
          <a:xfrm flipV="1">
            <a:off x="5245100" y="2644700"/>
            <a:ext cx="0" cy="723900"/>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D995585-3C36-7B4D-A32B-ED4D84A2922B}"/>
              </a:ext>
            </a:extLst>
          </p:cNvPr>
          <p:cNvSpPr txBox="1"/>
          <p:nvPr/>
        </p:nvSpPr>
        <p:spPr>
          <a:xfrm>
            <a:off x="1305200" y="3462293"/>
            <a:ext cx="6533600" cy="954107"/>
          </a:xfrm>
          <a:prstGeom prst="rect">
            <a:avLst/>
          </a:prstGeom>
          <a:noFill/>
        </p:spPr>
        <p:txBody>
          <a:bodyPr wrap="square" rtlCol="0">
            <a:spAutoFit/>
          </a:bodyPr>
          <a:lstStyle/>
          <a:p>
            <a:r>
              <a:rPr lang="en-US" sz="2800" dirty="0"/>
              <a:t>This told git to use the remote place we just created called “origin”</a:t>
            </a:r>
          </a:p>
        </p:txBody>
      </p:sp>
    </p:spTree>
    <p:extLst>
      <p:ext uri="{BB962C8B-B14F-4D97-AF65-F5344CB8AC3E}">
        <p14:creationId xmlns:p14="http://schemas.microsoft.com/office/powerpoint/2010/main" val="404263332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Connecting GitHub to our Local Repo</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Now let’s move our code to GitHub</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76200" marR="0" lvl="0" indent="0" algn="l" rtl="0">
              <a:lnSpc>
                <a:spcPct val="115000"/>
              </a:lnSpc>
              <a:spcBef>
                <a:spcPts val="0"/>
              </a:spcBef>
              <a:spcAft>
                <a:spcPts val="0"/>
              </a:spcAft>
              <a:buClr>
                <a:srgbClr val="434343"/>
              </a:buClr>
              <a:buSzPts val="2400"/>
            </a:pPr>
            <a:endParaRPr lang="en-US" sz="2400" dirty="0">
              <a:solidFill>
                <a:srgbClr val="434343"/>
              </a:solidFill>
              <a:latin typeface="Proxima Nova"/>
              <a:ea typeface="Proxima Nova"/>
              <a:cs typeface="Proxima Nova"/>
              <a:sym typeface="Proxima Nova"/>
            </a:endParaRPr>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
        <p:nvSpPr>
          <p:cNvPr id="6" name="Rectangle 5">
            <a:extLst>
              <a:ext uri="{FF2B5EF4-FFF2-40B4-BE49-F238E27FC236}">
                <a16:creationId xmlns:a16="http://schemas.microsoft.com/office/drawing/2014/main" id="{D595233C-1499-5D46-B3CB-33F5CC5155F7}"/>
              </a:ext>
            </a:extLst>
          </p:cNvPr>
          <p:cNvSpPr/>
          <p:nvPr/>
        </p:nvSpPr>
        <p:spPr>
          <a:xfrm>
            <a:off x="666964" y="2188499"/>
            <a:ext cx="7464810"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Courier" pitchFamily="2" charset="0"/>
              </a:rPr>
              <a:t>Terminal:&gt; git push origin master</a:t>
            </a:r>
          </a:p>
        </p:txBody>
      </p:sp>
      <p:cxnSp>
        <p:nvCxnSpPr>
          <p:cNvPr id="7" name="Straight Arrow Connector 6">
            <a:extLst>
              <a:ext uri="{FF2B5EF4-FFF2-40B4-BE49-F238E27FC236}">
                <a16:creationId xmlns:a16="http://schemas.microsoft.com/office/drawing/2014/main" id="{5AF64EB7-5176-334A-99DA-F309AD95DD89}"/>
              </a:ext>
            </a:extLst>
          </p:cNvPr>
          <p:cNvCxnSpPr>
            <a:cxnSpLocks/>
          </p:cNvCxnSpPr>
          <p:nvPr/>
        </p:nvCxnSpPr>
        <p:spPr>
          <a:xfrm flipV="1">
            <a:off x="6172200" y="2619300"/>
            <a:ext cx="0" cy="723900"/>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D995585-3C36-7B4D-A32B-ED4D84A2922B}"/>
              </a:ext>
            </a:extLst>
          </p:cNvPr>
          <p:cNvSpPr txBox="1"/>
          <p:nvPr/>
        </p:nvSpPr>
        <p:spPr>
          <a:xfrm>
            <a:off x="1305200" y="3215201"/>
            <a:ext cx="6533600" cy="1815882"/>
          </a:xfrm>
          <a:prstGeom prst="rect">
            <a:avLst/>
          </a:prstGeom>
          <a:noFill/>
        </p:spPr>
        <p:txBody>
          <a:bodyPr wrap="square" rtlCol="0">
            <a:spAutoFit/>
          </a:bodyPr>
          <a:lstStyle/>
          <a:p>
            <a:r>
              <a:rPr lang="en-US" sz="2800" dirty="0"/>
              <a:t>This told git to put those changes on the “master” branch. We’ll talk about branches later, but master is the most important one.</a:t>
            </a:r>
          </a:p>
        </p:txBody>
      </p:sp>
    </p:spTree>
    <p:extLst>
      <p:ext uri="{BB962C8B-B14F-4D97-AF65-F5344CB8AC3E}">
        <p14:creationId xmlns:p14="http://schemas.microsoft.com/office/powerpoint/2010/main" val="318481744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Summary</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Git and GitHub are powerful tools for maintaining good code.</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They allow us to checkpoint via commits, and give us the power to move back in time if we break our code.</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GitHub allows us to share our code with others and allows multiple people to make changes to the code.</a:t>
            </a:r>
          </a:p>
          <a:p>
            <a:pPr marL="76200" marR="0" lvl="0" indent="0" algn="l" rtl="0">
              <a:lnSpc>
                <a:spcPct val="115000"/>
              </a:lnSpc>
              <a:spcBef>
                <a:spcPts val="0"/>
              </a:spcBef>
              <a:spcAft>
                <a:spcPts val="0"/>
              </a:spcAft>
              <a:buClr>
                <a:srgbClr val="434343"/>
              </a:buClr>
              <a:buSzPts val="2400"/>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292564364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Best Practice</a:t>
            </a:r>
            <a:endParaRPr dirty="0"/>
          </a:p>
        </p:txBody>
      </p:sp>
      <p:sp>
        <p:nvSpPr>
          <p:cNvPr id="92" name="Google Shape;92;p17"/>
          <p:cNvSpPr txBox="1">
            <a:spLocks noGrp="1"/>
          </p:cNvSpPr>
          <p:nvPr>
            <p:ph type="body" idx="1"/>
          </p:nvPr>
        </p:nvSpPr>
        <p:spPr>
          <a:xfrm>
            <a:off x="311700" y="1201128"/>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A smart person would keep a GitHub repo for all of their projects. They would create one right after this lecture for project 1. That way, if they happen to spill coffee on their laptop, their code is backed up.</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It’s a good idea to commit/push often. I usually do so after every completed “point” in my code. Finished a few functions that now work together? Commit. Updated comments in the code? Commit. </a:t>
            </a:r>
          </a:p>
          <a:p>
            <a:pPr marL="76200" marR="0" lvl="0" indent="0" algn="l" rtl="0">
              <a:lnSpc>
                <a:spcPct val="115000"/>
              </a:lnSpc>
              <a:spcBef>
                <a:spcPts val="0"/>
              </a:spcBef>
              <a:spcAft>
                <a:spcPts val="0"/>
              </a:spcAft>
              <a:buClr>
                <a:srgbClr val="434343"/>
              </a:buClr>
              <a:buSzPts val="2400"/>
            </a:pPr>
            <a:endParaRPr dirty="0"/>
          </a:p>
        </p:txBody>
      </p:sp>
      <p:pic>
        <p:nvPicPr>
          <p:cNvPr id="93" name="Google Shape;93;p17" descr="metis-mini.png"/>
          <p:cNvPicPr preferRelativeResize="0"/>
          <p:nvPr/>
        </p:nvPicPr>
        <p:blipFill rotWithShape="1">
          <a:blip r:embed="rId3">
            <a:alphaModFix amt="25000"/>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54036891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3A9ED9"/>
        </a:solidFill>
        <a:effectLst/>
      </p:bgPr>
    </p:bg>
    <p:spTree>
      <p:nvGrpSpPr>
        <p:cNvPr id="1" name="Shape 125"/>
        <p:cNvGrpSpPr/>
        <p:nvPr/>
      </p:nvGrpSpPr>
      <p:grpSpPr>
        <a:xfrm>
          <a:off x="0" y="0"/>
          <a:ext cx="0" cy="0"/>
          <a:chOff x="0" y="0"/>
          <a:chExt cx="0" cy="0"/>
        </a:xfrm>
      </p:grpSpPr>
      <p:pic>
        <p:nvPicPr>
          <p:cNvPr id="126" name="Google Shape;126;p21" descr="METIS-BLACK.png"/>
          <p:cNvPicPr preferRelativeResize="0"/>
          <p:nvPr/>
        </p:nvPicPr>
        <p:blipFill rotWithShape="1">
          <a:blip r:embed="rId3">
            <a:alphaModFix amt="5000"/>
          </a:blip>
          <a:srcRect/>
          <a:stretch/>
        </p:blipFill>
        <p:spPr>
          <a:xfrm>
            <a:off x="2539558" y="0"/>
            <a:ext cx="4064879" cy="5143499"/>
          </a:xfrm>
          <a:prstGeom prst="rect">
            <a:avLst/>
          </a:prstGeom>
          <a:noFill/>
          <a:ln>
            <a:noFill/>
          </a:ln>
        </p:spPr>
      </p:pic>
      <p:sp>
        <p:nvSpPr>
          <p:cNvPr id="127" name="Google Shape;127;p21"/>
          <p:cNvSpPr txBox="1">
            <a:spLocks noGrp="1"/>
          </p:cNvSpPr>
          <p:nvPr>
            <p:ph type="title"/>
          </p:nvPr>
        </p:nvSpPr>
        <p:spPr>
          <a:xfrm>
            <a:off x="311700" y="1984125"/>
            <a:ext cx="8520600" cy="122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500"/>
              <a:buFont typeface="Proxima Nova"/>
              <a:buNone/>
            </a:pPr>
            <a:r>
              <a:rPr lang="en" sz="6000" b="1" i="0" u="none" strike="noStrike" cap="none">
                <a:solidFill>
                  <a:schemeClr val="dk1"/>
                </a:solidFill>
                <a:latin typeface="Proxima Nova"/>
                <a:ea typeface="Proxima Nova"/>
                <a:cs typeface="Proxima Nova"/>
                <a:sym typeface="Proxima Nova"/>
              </a:rPr>
              <a:t>QUESTIONS?</a:t>
            </a:r>
            <a:endParaRPr/>
          </a:p>
        </p:txBody>
      </p:sp>
      <p:cxnSp>
        <p:nvCxnSpPr>
          <p:cNvPr id="128" name="Google Shape;128;p21"/>
          <p:cNvCxnSpPr/>
          <p:nvPr/>
        </p:nvCxnSpPr>
        <p:spPr>
          <a:xfrm>
            <a:off x="1213950" y="3619650"/>
            <a:ext cx="6716100" cy="0"/>
          </a:xfrm>
          <a:prstGeom prst="straightConnector1">
            <a:avLst/>
          </a:prstGeom>
          <a:noFill/>
          <a:ln w="19050" cap="flat" cmpd="sng">
            <a:solidFill>
              <a:srgbClr val="FFFFFF"/>
            </a:solidFill>
            <a:prstDash val="solid"/>
            <a:round/>
            <a:headEnd type="none" w="sm" len="sm"/>
            <a:tailEnd type="none" w="sm" len="sm"/>
          </a:ln>
        </p:spPr>
      </p:cxnSp>
      <p:cxnSp>
        <p:nvCxnSpPr>
          <p:cNvPr id="129" name="Google Shape;129;p21"/>
          <p:cNvCxnSpPr/>
          <p:nvPr/>
        </p:nvCxnSpPr>
        <p:spPr>
          <a:xfrm>
            <a:off x="1213950" y="1454600"/>
            <a:ext cx="6716100" cy="0"/>
          </a:xfrm>
          <a:prstGeom prst="straightConnector1">
            <a:avLst/>
          </a:prstGeom>
          <a:noFill/>
          <a:ln w="19050" cap="flat" cmpd="sng">
            <a:solidFill>
              <a:srgbClr val="FFFFFF"/>
            </a:solidFill>
            <a:prstDash val="solid"/>
            <a:round/>
            <a:headEnd type="none" w="sm" len="sm"/>
            <a:tailEnd type="none" w="sm" len="sm"/>
          </a:ln>
        </p:spPr>
      </p:cxnSp>
    </p:spTree>
  </p:cSld>
  <p:clrMapOvr>
    <a:masterClrMapping/>
  </p:clrMapOvr>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4359</TotalTime>
  <Words>2761</Words>
  <Application>Microsoft Macintosh PowerPoint</Application>
  <PresentationFormat>On-screen Show (16:9)</PresentationFormat>
  <Paragraphs>361</Paragraphs>
  <Slides>94</Slides>
  <Notes>68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94</vt:i4>
      </vt:variant>
    </vt:vector>
  </HeadingPairs>
  <TitlesOfParts>
    <vt:vector size="98" baseType="lpstr">
      <vt:lpstr>Arial</vt:lpstr>
      <vt:lpstr>Proxima Nova</vt:lpstr>
      <vt:lpstr>Courier</vt:lpstr>
      <vt:lpstr>simple-dark-2</vt:lpstr>
      <vt:lpstr>INTRODUCTION TO GIT &amp; GITHUB</vt:lpstr>
      <vt:lpstr>GIT != GITHUB</vt:lpstr>
      <vt:lpstr>Let’s see how git can help us out</vt:lpstr>
      <vt:lpstr>PowerPoint Presentation</vt:lpstr>
      <vt:lpstr>PowerPoint Presentation</vt:lpstr>
      <vt:lpstr>CODE DEVELOPMENT TIMELINE</vt:lpstr>
      <vt:lpstr>CODE DEVELOPMENT TIMELINE</vt:lpstr>
      <vt:lpstr>PowerPoint Presentation</vt:lpstr>
      <vt:lpstr>CODE DEVELOPMENT TIMELINE</vt:lpstr>
      <vt:lpstr>We broke our code, now what?</vt:lpstr>
      <vt:lpstr>CODE DEVELOPMENT TIMELINE</vt:lpstr>
      <vt:lpstr>What does Git do?</vt:lpstr>
      <vt:lpstr>CODE DEVELOPMENT TIMELINE</vt:lpstr>
      <vt:lpstr>CODE DEVELOPMENT TIMELINE</vt:lpstr>
      <vt:lpstr>CODE DEVELOPMENT TIMELINE</vt:lpstr>
      <vt:lpstr>CODE DEVELOPMENT TIMELINE</vt:lpstr>
      <vt:lpstr>CODE DEVELOPMENT TIMELINE</vt:lpstr>
      <vt:lpstr>Git Checkpointing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Commit Message Guide</vt:lpstr>
      <vt:lpstr>Commit Message Guide</vt:lpstr>
      <vt:lpstr>PowerPoint Presentation</vt:lpstr>
      <vt:lpstr>PowerPoint Presentation</vt:lpstr>
      <vt:lpstr>PowerPoint Presentation</vt:lpstr>
      <vt:lpstr>PowerPoint Presentation</vt:lpstr>
      <vt:lpstr>Git Log</vt:lpstr>
      <vt:lpstr>PowerPoint Presentation</vt:lpstr>
      <vt:lpstr>PowerPoint Presentation</vt:lpstr>
      <vt:lpstr>PowerPoint Presentation</vt:lpstr>
      <vt:lpstr>Git Reset</vt:lpstr>
      <vt:lpstr>PowerPoint Presentation</vt:lpstr>
      <vt:lpstr>PowerPoint Presentation</vt:lpstr>
      <vt:lpstr>Git: A quick review</vt:lpstr>
      <vt:lpstr>Exercise: Building your first repo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Reverting to a previous point</vt:lpstr>
      <vt:lpstr>PowerPoint Presentation</vt:lpstr>
      <vt:lpstr>PowerPoint Presentation</vt:lpstr>
      <vt:lpstr>PowerPoint Presentation</vt:lpstr>
      <vt:lpstr>PowerPoint Presentation</vt:lpstr>
      <vt:lpstr>GitHub: Managing Coding Teams</vt:lpstr>
      <vt:lpstr>GitHub</vt:lpstr>
      <vt:lpstr>PowerPoint Presentation</vt:lpstr>
      <vt:lpstr>PowerPoint Presentation</vt:lpstr>
      <vt:lpstr>PowerPoint Presentation</vt:lpstr>
      <vt:lpstr>PowerPoint Presentation</vt:lpstr>
      <vt:lpstr>PowerPoint Presentation</vt:lpstr>
      <vt:lpstr>GitHub: Remote vs Local</vt:lpstr>
      <vt:lpstr>PowerPoint Presentation</vt:lpstr>
      <vt:lpstr>PowerPoint Presentation</vt:lpstr>
      <vt:lpstr>PowerPoint Presentation</vt:lpstr>
      <vt:lpstr>PowerPoint Presentation</vt:lpstr>
      <vt:lpstr>GitHub: Remote vs Local</vt:lpstr>
      <vt:lpstr>Exercise: Making your repo remote </vt:lpstr>
      <vt:lpstr>Let’s start by creating a repo on GitHub called “Test”</vt:lpstr>
      <vt:lpstr>Connecting GitHub to our Local Repo</vt:lpstr>
      <vt:lpstr>Connecting GitHub to our Local Repo</vt:lpstr>
      <vt:lpstr>Connecting GitHub to our Local Repo</vt:lpstr>
      <vt:lpstr>Connecting GitHub to our Local Repo</vt:lpstr>
      <vt:lpstr>Connecting GitHub to our Local Repo</vt:lpstr>
      <vt:lpstr>Connecting GitHub to our Local Repo</vt:lpstr>
      <vt:lpstr>Connecting GitHub to our Local Repo</vt:lpstr>
      <vt:lpstr>Connecting GitHub to our Local Repo</vt:lpstr>
      <vt:lpstr>Connecting GitHub to our Local Repo</vt:lpstr>
      <vt:lpstr>Connecting GitHub to our Local Repo</vt:lpstr>
      <vt:lpstr>Summary</vt:lpstr>
      <vt:lpstr>Best Practice</vt:lpstr>
      <vt:lpstr>QUESTIONS?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GIT &amp; GITHUB</dc:title>
  <cp:lastModifiedBy>Zachariah Miller</cp:lastModifiedBy>
  <cp:revision>43</cp:revision>
  <cp:lastPrinted>2018-09-27T18:17:50Z</cp:lastPrinted>
  <dcterms:modified xsi:type="dcterms:W3CDTF">2018-09-28T18:51:16Z</dcterms:modified>
</cp:coreProperties>
</file>